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0" d="100"/>
          <a:sy n="90" d="100"/>
        </p:scale>
        <p:origin x="-18"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30CE2A5-D79C-4541-B2D7-4AB14B5A2BBD}" type="datetimeFigureOut">
              <a:rPr lang="en-US" smtClean="0"/>
              <a:t>2/22/2016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621F71-7A76-459A-AC13-1EF452E9F5D2}" type="slidenum">
              <a:rPr lang="en-US" smtClean="0"/>
              <a:t>‹#›</a:t>
            </a:fld>
            <a:endParaRPr lang="en-US"/>
          </a:p>
        </p:txBody>
      </p:sp>
    </p:spTree>
    <p:extLst>
      <p:ext uri="{BB962C8B-B14F-4D97-AF65-F5344CB8AC3E}">
        <p14:creationId xmlns:p14="http://schemas.microsoft.com/office/powerpoint/2010/main" val="6938611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2/22/2016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French Revolution </a:t>
            </a:r>
            <a:endParaRPr lang="en-US" dirty="0"/>
          </a:p>
        </p:txBody>
      </p:sp>
      <p:sp>
        <p:nvSpPr>
          <p:cNvPr id="3" name="Subtitle 2"/>
          <p:cNvSpPr>
            <a:spLocks noGrp="1"/>
          </p:cNvSpPr>
          <p:nvPr>
            <p:ph type="subTitle" idx="1"/>
          </p:nvPr>
        </p:nvSpPr>
        <p:spPr/>
        <p:txBody>
          <a:bodyPr/>
          <a:lstStyle/>
          <a:p>
            <a:r>
              <a:rPr lang="en-US" dirty="0" smtClean="0"/>
              <a:t>Nutshell Edition</a:t>
            </a:r>
            <a:endParaRPr lang="en-US" dirty="0"/>
          </a:p>
        </p:txBody>
      </p:sp>
    </p:spTree>
    <p:extLst>
      <p:ext uri="{BB962C8B-B14F-4D97-AF65-F5344CB8AC3E}">
        <p14:creationId xmlns:p14="http://schemas.microsoft.com/office/powerpoint/2010/main" val="548632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9649" y="624110"/>
            <a:ext cx="9914963" cy="1280890"/>
          </a:xfrm>
        </p:spPr>
        <p:txBody>
          <a:bodyPr/>
          <a:lstStyle/>
          <a:p>
            <a:r>
              <a:rPr lang="en-US" dirty="0" smtClean="0"/>
              <a:t>Reign of Terror / Committee of Public Safety</a:t>
            </a:r>
            <a:endParaRPr lang="en-US" dirty="0"/>
          </a:p>
        </p:txBody>
      </p:sp>
      <p:sp>
        <p:nvSpPr>
          <p:cNvPr id="3" name="Content Placeholder 2"/>
          <p:cNvSpPr>
            <a:spLocks noGrp="1"/>
          </p:cNvSpPr>
          <p:nvPr>
            <p:ph idx="1"/>
          </p:nvPr>
        </p:nvSpPr>
        <p:spPr>
          <a:xfrm>
            <a:off x="2589212" y="1584959"/>
            <a:ext cx="8915400" cy="4956517"/>
          </a:xfrm>
        </p:spPr>
        <p:txBody>
          <a:bodyPr>
            <a:normAutofit lnSpcReduction="10000"/>
          </a:bodyPr>
          <a:lstStyle/>
          <a:p>
            <a:pPr marL="0" indent="0">
              <a:buNone/>
            </a:pPr>
            <a:r>
              <a:rPr lang="en-US" dirty="0" smtClean="0"/>
              <a:t>Problems at home.</a:t>
            </a:r>
          </a:p>
          <a:p>
            <a:r>
              <a:rPr lang="en-US" dirty="0" smtClean="0"/>
              <a:t>They needed a constitution. But what should it say?</a:t>
            </a:r>
          </a:p>
          <a:p>
            <a:r>
              <a:rPr lang="en-US" dirty="0" smtClean="0"/>
              <a:t>Who should vote? Should there be price controls on food? </a:t>
            </a:r>
          </a:p>
          <a:p>
            <a:pPr marL="0" indent="0">
              <a:buNone/>
            </a:pPr>
            <a:r>
              <a:rPr lang="en-US" dirty="0" smtClean="0"/>
              <a:t>Problems outside</a:t>
            </a:r>
          </a:p>
          <a:p>
            <a:r>
              <a:rPr lang="en-US" dirty="0" smtClean="0"/>
              <a:t>Austria, Prussia, Spain, Portugal, Britain, and the Dutch Republic attacked France.</a:t>
            </a:r>
          </a:p>
          <a:p>
            <a:r>
              <a:rPr lang="en-US" dirty="0" smtClean="0"/>
              <a:t>By late spring 1793, it seemed the revolution might fail after all.</a:t>
            </a:r>
          </a:p>
          <a:p>
            <a:pPr marL="0" indent="0">
              <a:buNone/>
            </a:pPr>
            <a:r>
              <a:rPr lang="en-US" dirty="0" smtClean="0"/>
              <a:t>Committee of Public Safety (</a:t>
            </a:r>
            <a:r>
              <a:rPr lang="en-US" b="1" dirty="0" err="1"/>
              <a:t>Comité</a:t>
            </a:r>
            <a:r>
              <a:rPr lang="en-US" b="1" dirty="0"/>
              <a:t> De </a:t>
            </a:r>
            <a:r>
              <a:rPr lang="en-US" b="1" dirty="0" err="1"/>
              <a:t>Salut</a:t>
            </a:r>
            <a:r>
              <a:rPr lang="en-US" b="1" dirty="0"/>
              <a:t> </a:t>
            </a:r>
            <a:r>
              <a:rPr lang="en-US" b="1" dirty="0" smtClean="0"/>
              <a:t>Public)</a:t>
            </a:r>
            <a:endParaRPr lang="en-US" dirty="0"/>
          </a:p>
          <a:p>
            <a:r>
              <a:rPr lang="en-US" dirty="0" smtClean="0"/>
              <a:t>Given executive power </a:t>
            </a:r>
            <a:r>
              <a:rPr lang="en-US" dirty="0"/>
              <a:t>April 6, </a:t>
            </a:r>
            <a:r>
              <a:rPr lang="en-US" dirty="0" smtClean="0"/>
              <a:t>1793.</a:t>
            </a:r>
          </a:p>
          <a:p>
            <a:r>
              <a:rPr lang="en-US" dirty="0" smtClean="0"/>
              <a:t>From April to July it was headed by Georges Danton.</a:t>
            </a:r>
          </a:p>
          <a:p>
            <a:r>
              <a:rPr lang="en-US" dirty="0" smtClean="0"/>
              <a:t>Then taken over by </a:t>
            </a:r>
            <a:r>
              <a:rPr lang="en-US" dirty="0" err="1" smtClean="0"/>
              <a:t>Maximilien</a:t>
            </a:r>
            <a:r>
              <a:rPr lang="en-US" dirty="0" smtClean="0"/>
              <a:t> Robespierre. </a:t>
            </a:r>
            <a:r>
              <a:rPr lang="en-US" b="1" dirty="0" smtClean="0"/>
              <a:t>MORE RADICAL</a:t>
            </a:r>
          </a:p>
          <a:p>
            <a:r>
              <a:rPr lang="en-US" b="1" dirty="0" smtClean="0"/>
              <a:t>40,000 PEOPLE KILLED… DOMESTIC THREATS. </a:t>
            </a:r>
          </a:p>
          <a:p>
            <a:r>
              <a:rPr lang="en-US" b="1" dirty="0" smtClean="0"/>
              <a:t>WARTIME ECONOMY AND CONSCRIPTION SET UP. CHURCHES CLOSED.</a:t>
            </a:r>
          </a:p>
        </p:txBody>
      </p:sp>
    </p:spTree>
    <p:extLst>
      <p:ext uri="{BB962C8B-B14F-4D97-AF65-F5344CB8AC3E}">
        <p14:creationId xmlns:p14="http://schemas.microsoft.com/office/powerpoint/2010/main" val="3945821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Reign of Terror</a:t>
            </a:r>
            <a:endParaRPr lang="en-US" dirty="0"/>
          </a:p>
        </p:txBody>
      </p:sp>
      <p:sp>
        <p:nvSpPr>
          <p:cNvPr id="3" name="Content Placeholder 2"/>
          <p:cNvSpPr>
            <a:spLocks noGrp="1"/>
          </p:cNvSpPr>
          <p:nvPr>
            <p:ph idx="1"/>
          </p:nvPr>
        </p:nvSpPr>
        <p:spPr/>
        <p:txBody>
          <a:bodyPr/>
          <a:lstStyle/>
          <a:p>
            <a:r>
              <a:rPr lang="en-US" dirty="0" smtClean="0"/>
              <a:t>Towns were rebelling against the Convention.</a:t>
            </a:r>
          </a:p>
          <a:p>
            <a:r>
              <a:rPr lang="en-US" dirty="0" smtClean="0"/>
              <a:t>To make an example of Lyon, 1,880 citizens were killed. The guillotine was too slow. They used grapeshot – a cluster of iron balls shot at groups as they stood in front of open mass graves.</a:t>
            </a:r>
          </a:p>
          <a:p>
            <a:pPr marL="0" indent="0">
              <a:buNone/>
            </a:pPr>
            <a:r>
              <a:rPr lang="en-US" dirty="0" smtClean="0"/>
              <a:t>“The Road is strewn with </a:t>
            </a:r>
            <a:r>
              <a:rPr lang="en-US" dirty="0" err="1" smtClean="0"/>
              <a:t>corpes</a:t>
            </a:r>
            <a:r>
              <a:rPr lang="en-US" dirty="0" smtClean="0"/>
              <a:t>. Women, priests, monks, children, all have been put to death. I have spared nobody.”</a:t>
            </a:r>
          </a:p>
          <a:p>
            <a:pPr marL="0" indent="0">
              <a:buNone/>
            </a:pPr>
            <a:r>
              <a:rPr lang="en-US" dirty="0"/>
              <a:t> </a:t>
            </a:r>
            <a:r>
              <a:rPr lang="en-US" dirty="0" smtClean="0"/>
              <a:t>                                        – Commander of the Revolutionary Army</a:t>
            </a:r>
          </a:p>
          <a:p>
            <a:r>
              <a:rPr lang="en-US" dirty="0" smtClean="0"/>
              <a:t>In June 1794, law of 22 </a:t>
            </a:r>
            <a:r>
              <a:rPr lang="en-US" dirty="0" err="1" smtClean="0"/>
              <a:t>Prairial</a:t>
            </a:r>
            <a:r>
              <a:rPr lang="en-US" dirty="0" smtClean="0"/>
              <a:t> was passed, giving Robespierre more power to arrest and kill enemies to the revolution. Many governing official feared they might be next.</a:t>
            </a:r>
          </a:p>
          <a:p>
            <a:pPr marL="0" indent="0">
              <a:buNone/>
            </a:pPr>
            <a:endParaRPr lang="en-US" dirty="0" smtClean="0"/>
          </a:p>
        </p:txBody>
      </p:sp>
    </p:spTree>
    <p:extLst>
      <p:ext uri="{BB962C8B-B14F-4D97-AF65-F5344CB8AC3E}">
        <p14:creationId xmlns:p14="http://schemas.microsoft.com/office/powerpoint/2010/main" val="1077809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after Terror</a:t>
            </a:r>
            <a:endParaRPr lang="en-US" dirty="0"/>
          </a:p>
        </p:txBody>
      </p:sp>
      <p:sp>
        <p:nvSpPr>
          <p:cNvPr id="3" name="Content Placeholder 2"/>
          <p:cNvSpPr>
            <a:spLocks noGrp="1"/>
          </p:cNvSpPr>
          <p:nvPr>
            <p:ph idx="1"/>
          </p:nvPr>
        </p:nvSpPr>
        <p:spPr/>
        <p:txBody>
          <a:bodyPr/>
          <a:lstStyle/>
          <a:p>
            <a:r>
              <a:rPr lang="en-US" dirty="0"/>
              <a:t>The Revolutionary Army grew after that. 1 million soldiers by September 1794.</a:t>
            </a:r>
          </a:p>
          <a:p>
            <a:r>
              <a:rPr lang="en-US" dirty="0"/>
              <a:t>Pushed invaders back. Took Austrian Netherlands.</a:t>
            </a:r>
          </a:p>
          <a:p>
            <a:r>
              <a:rPr lang="en-US" dirty="0"/>
              <a:t>This was a different army. It was a people’s army, not a King’s. Created by a people’s government, doing the will of the people</a:t>
            </a:r>
            <a:r>
              <a:rPr lang="en-US" dirty="0" smtClean="0"/>
              <a:t>.</a:t>
            </a:r>
          </a:p>
          <a:p>
            <a:r>
              <a:rPr lang="en-US" dirty="0" smtClean="0"/>
              <a:t>It was a successful army and generals became popular. One in particular… </a:t>
            </a:r>
            <a:r>
              <a:rPr lang="en-US" b="1" dirty="0" smtClean="0"/>
              <a:t>NAPOLEON</a:t>
            </a:r>
          </a:p>
          <a:p>
            <a:endParaRPr lang="en-US" dirty="0"/>
          </a:p>
          <a:p>
            <a:endParaRPr lang="en-US" dirty="0"/>
          </a:p>
        </p:txBody>
      </p:sp>
    </p:spTree>
    <p:extLst>
      <p:ext uri="{BB962C8B-B14F-4D97-AF65-F5344CB8AC3E}">
        <p14:creationId xmlns:p14="http://schemas.microsoft.com/office/powerpoint/2010/main" val="3599138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after Terror</a:t>
            </a:r>
            <a:endParaRPr lang="en-US" dirty="0"/>
          </a:p>
        </p:txBody>
      </p:sp>
      <p:sp>
        <p:nvSpPr>
          <p:cNvPr id="3" name="Content Placeholder 2"/>
          <p:cNvSpPr>
            <a:spLocks noGrp="1"/>
          </p:cNvSpPr>
          <p:nvPr>
            <p:ph idx="1"/>
          </p:nvPr>
        </p:nvSpPr>
        <p:spPr>
          <a:xfrm>
            <a:off x="2250831" y="1264554"/>
            <a:ext cx="9253781" cy="5252155"/>
          </a:xfrm>
        </p:spPr>
        <p:txBody>
          <a:bodyPr/>
          <a:lstStyle/>
          <a:p>
            <a:r>
              <a:rPr lang="en-US" dirty="0" smtClean="0"/>
              <a:t>The terror ends… kind of?... With the execution of Robespierre in July 1794.</a:t>
            </a:r>
          </a:p>
          <a:p>
            <a:pPr marL="0" indent="0">
              <a:buNone/>
            </a:pPr>
            <a:r>
              <a:rPr lang="en-US" dirty="0" smtClean="0"/>
              <a:t>NEW GOVERNMENT</a:t>
            </a:r>
          </a:p>
          <a:p>
            <a:r>
              <a:rPr lang="en-US" dirty="0" smtClean="0"/>
              <a:t>Two legislative houses set up. Balance of power… should have listened to who? What thinker?</a:t>
            </a:r>
          </a:p>
          <a:p>
            <a:r>
              <a:rPr lang="en-US" dirty="0" smtClean="0"/>
              <a:t>Council of 500 drafted laws, (250) Council of Elders accepted or rejected laws.</a:t>
            </a:r>
          </a:p>
          <a:p>
            <a:r>
              <a:rPr lang="en-US" dirty="0" smtClean="0"/>
              <a:t>Executive committee of 5 was at the head. </a:t>
            </a:r>
            <a:r>
              <a:rPr lang="en-US" b="1" dirty="0" smtClean="0"/>
              <a:t>THE DIRECTORY.</a:t>
            </a:r>
            <a:endParaRPr lang="en-US" dirty="0" smtClean="0"/>
          </a:p>
          <a:p>
            <a:r>
              <a:rPr lang="en-US" dirty="0" smtClean="0"/>
              <a:t>Members of houses chosen by voters (Electors). Had to own property… </a:t>
            </a:r>
          </a:p>
          <a:p>
            <a:r>
              <a:rPr lang="en-US" dirty="0" smtClean="0"/>
              <a:t>Only 30,000 people could vote. Not exactly the hoped for democracy.</a:t>
            </a:r>
          </a:p>
          <a:p>
            <a:r>
              <a:rPr lang="en-US" dirty="0" smtClean="0"/>
              <a:t>Government faced criticism / enemies from moderates and radicals.</a:t>
            </a:r>
          </a:p>
          <a:p>
            <a:r>
              <a:rPr lang="en-US" dirty="0" smtClean="0"/>
              <a:t>And they were still fighting wars.</a:t>
            </a:r>
          </a:p>
          <a:p>
            <a:r>
              <a:rPr lang="en-US" dirty="0" smtClean="0"/>
              <a:t>A popular General named Napoleon Bonaparte toppled the </a:t>
            </a:r>
            <a:r>
              <a:rPr lang="en-US" b="1" dirty="0" smtClean="0"/>
              <a:t>DIRECTORY</a:t>
            </a:r>
            <a:r>
              <a:rPr lang="en-US" dirty="0" smtClean="0"/>
              <a:t> </a:t>
            </a:r>
            <a:r>
              <a:rPr lang="en-US" dirty="0" err="1" smtClean="0"/>
              <a:t>ub</a:t>
            </a:r>
            <a:r>
              <a:rPr lang="en-US" dirty="0" smtClean="0"/>
              <a:t> a </a:t>
            </a:r>
            <a:r>
              <a:rPr lang="en-US" b="1" dirty="0" smtClean="0"/>
              <a:t>coup </a:t>
            </a:r>
            <a:r>
              <a:rPr lang="en-US" b="1" dirty="0" err="1" smtClean="0"/>
              <a:t>d’etat</a:t>
            </a:r>
            <a:r>
              <a:rPr lang="en-US" b="1" dirty="0" smtClean="0"/>
              <a:t>.</a:t>
            </a:r>
            <a:r>
              <a:rPr lang="en-US" dirty="0" smtClean="0"/>
              <a:t> He seized power.</a:t>
            </a:r>
          </a:p>
          <a:p>
            <a:endParaRPr lang="en-US" dirty="0"/>
          </a:p>
        </p:txBody>
      </p:sp>
    </p:spTree>
    <p:extLst>
      <p:ext uri="{BB962C8B-B14F-4D97-AF65-F5344CB8AC3E}">
        <p14:creationId xmlns:p14="http://schemas.microsoft.com/office/powerpoint/2010/main" val="2507821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Age of </a:t>
            </a:r>
            <a:r>
              <a:rPr lang="en-US" dirty="0" err="1" smtClean="0"/>
              <a:t>Napolen</a:t>
            </a:r>
            <a:endParaRPr lang="en-US" dirty="0"/>
          </a:p>
        </p:txBody>
      </p:sp>
      <p:sp>
        <p:nvSpPr>
          <p:cNvPr id="3" name="Content Placeholder 2"/>
          <p:cNvSpPr>
            <a:spLocks noGrp="1"/>
          </p:cNvSpPr>
          <p:nvPr>
            <p:ph idx="1"/>
          </p:nvPr>
        </p:nvSpPr>
        <p:spPr>
          <a:xfrm>
            <a:off x="2589212" y="1438140"/>
            <a:ext cx="8915400" cy="5419859"/>
          </a:xfrm>
        </p:spPr>
        <p:txBody>
          <a:bodyPr>
            <a:normAutofit/>
          </a:bodyPr>
          <a:lstStyle/>
          <a:p>
            <a:r>
              <a:rPr lang="en-US" dirty="0" smtClean="0"/>
              <a:t>The Coronation of Napoleon I. Art Study. Page 597.</a:t>
            </a:r>
          </a:p>
          <a:p>
            <a:r>
              <a:rPr lang="en-US" dirty="0" smtClean="0"/>
              <a:t>Napoleon sets up new government: </a:t>
            </a:r>
            <a:r>
              <a:rPr lang="en-US" b="1" dirty="0" smtClean="0"/>
              <a:t>consulate</a:t>
            </a:r>
            <a:r>
              <a:rPr lang="en-US" dirty="0" smtClean="0"/>
              <a:t>. A republic like Rome, in theory.</a:t>
            </a:r>
          </a:p>
          <a:p>
            <a:r>
              <a:rPr lang="en-US" dirty="0" smtClean="0"/>
              <a:t>Actually more like an empire… Napoleon was First Consul. He had absolute power.</a:t>
            </a:r>
          </a:p>
          <a:p>
            <a:r>
              <a:rPr lang="en-US" dirty="0" smtClean="0"/>
              <a:t>Peace with Church. </a:t>
            </a:r>
          </a:p>
          <a:p>
            <a:r>
              <a:rPr lang="en-US" dirty="0" smtClean="0"/>
              <a:t>Codified Laws – 7 law codes… One “Napoleonic Code” or the Civil Code was most important. </a:t>
            </a:r>
            <a:r>
              <a:rPr lang="en-US" dirty="0"/>
              <a:t>(</a:t>
            </a:r>
            <a:r>
              <a:rPr lang="en-US" dirty="0" smtClean="0"/>
              <a:t>1804) This code was restrictive. Women were “less equal than men.”</a:t>
            </a:r>
          </a:p>
          <a:p>
            <a:r>
              <a:rPr lang="en-US" dirty="0" smtClean="0"/>
              <a:t>A new bureaucracy and a nobility created. Jobs given to middle class, running government. Napoleon created 3,200 nobles, granting land and titles. Gave 60% of these to military leaders and civil servants/public officials.</a:t>
            </a:r>
          </a:p>
          <a:p>
            <a:r>
              <a:rPr lang="en-US" dirty="0" smtClean="0"/>
              <a:t>Oppressive? Despotic? Banned “controversial books” and all books had to be scrutinized by government before published. Mail opened by government police.</a:t>
            </a:r>
          </a:p>
          <a:p>
            <a:endParaRPr lang="en-US" dirty="0" smtClean="0"/>
          </a:p>
        </p:txBody>
      </p:sp>
    </p:spTree>
    <p:extLst>
      <p:ext uri="{BB962C8B-B14F-4D97-AF65-F5344CB8AC3E}">
        <p14:creationId xmlns:p14="http://schemas.microsoft.com/office/powerpoint/2010/main" val="854907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16927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Estates-General</a:t>
            </a:r>
            <a:r>
              <a:rPr lang="en-US" dirty="0"/>
              <a:t/>
            </a:r>
            <a:br>
              <a:rPr lang="en-US" dirty="0"/>
            </a:br>
            <a:endParaRPr lang="en-US" dirty="0"/>
          </a:p>
        </p:txBody>
      </p:sp>
      <p:sp>
        <p:nvSpPr>
          <p:cNvPr id="3" name="Content Placeholder 2"/>
          <p:cNvSpPr>
            <a:spLocks noGrp="1"/>
          </p:cNvSpPr>
          <p:nvPr>
            <p:ph idx="1"/>
          </p:nvPr>
        </p:nvSpPr>
        <p:spPr>
          <a:xfrm>
            <a:off x="1339961" y="1373746"/>
            <a:ext cx="10418449" cy="4975539"/>
          </a:xfrm>
        </p:spPr>
        <p:txBody>
          <a:bodyPr>
            <a:normAutofit/>
          </a:bodyPr>
          <a:lstStyle/>
          <a:p>
            <a:r>
              <a:rPr lang="en-US" sz="2400" dirty="0" smtClean="0"/>
              <a:t>Louis XVI – Desperation… May 5</a:t>
            </a:r>
            <a:r>
              <a:rPr lang="en-US" sz="2400" baseline="30000" dirty="0" smtClean="0"/>
              <a:t>th</a:t>
            </a:r>
            <a:r>
              <a:rPr lang="en-US" sz="2400" dirty="0" smtClean="0"/>
              <a:t>, 1789 convenes </a:t>
            </a:r>
            <a:r>
              <a:rPr lang="en-US" sz="2400" dirty="0"/>
              <a:t>the </a:t>
            </a:r>
            <a:r>
              <a:rPr lang="en-US" sz="2400" b="1" dirty="0" smtClean="0"/>
              <a:t>Estates-General. </a:t>
            </a:r>
            <a:r>
              <a:rPr lang="en-US" sz="2400" dirty="0" smtClean="0"/>
              <a:t>All three social classes together… to agree on taxation. </a:t>
            </a:r>
          </a:p>
          <a:p>
            <a:pPr lvl="1"/>
            <a:r>
              <a:rPr lang="en-US" sz="2400" dirty="0" smtClean="0"/>
              <a:t>Problems: </a:t>
            </a:r>
          </a:p>
          <a:p>
            <a:pPr lvl="2"/>
            <a:r>
              <a:rPr lang="en-US" sz="2400" dirty="0" smtClean="0"/>
              <a:t>Traditionally each estate got 1 vote. 1</a:t>
            </a:r>
            <a:r>
              <a:rPr lang="en-US" sz="2400" baseline="30000" dirty="0" smtClean="0"/>
              <a:t>st</a:t>
            </a:r>
            <a:r>
              <a:rPr lang="en-US" sz="2400" dirty="0" smtClean="0"/>
              <a:t> &amp; 2</a:t>
            </a:r>
            <a:r>
              <a:rPr lang="en-US" sz="2400" baseline="30000" dirty="0" smtClean="0"/>
              <a:t>nd</a:t>
            </a:r>
            <a:r>
              <a:rPr lang="en-US" sz="2400" dirty="0" smtClean="0"/>
              <a:t> could outvote 3</a:t>
            </a:r>
            <a:r>
              <a:rPr lang="en-US" sz="2400" baseline="30000" dirty="0" smtClean="0"/>
              <a:t>rd</a:t>
            </a:r>
            <a:r>
              <a:rPr lang="en-US" sz="2400" dirty="0" smtClean="0"/>
              <a:t> every time.</a:t>
            </a:r>
          </a:p>
          <a:p>
            <a:pPr lvl="2"/>
            <a:r>
              <a:rPr lang="en-US" sz="2400" dirty="0" smtClean="0"/>
              <a:t>3rd estate wanted new vote system. 300 reps for 1</a:t>
            </a:r>
            <a:r>
              <a:rPr lang="en-US" sz="2400" baseline="30000" dirty="0" smtClean="0"/>
              <a:t>st</a:t>
            </a:r>
            <a:r>
              <a:rPr lang="en-US" sz="2400" dirty="0" smtClean="0"/>
              <a:t> &amp; 2</a:t>
            </a:r>
            <a:r>
              <a:rPr lang="en-US" sz="2400" baseline="30000" dirty="0" smtClean="0"/>
              <a:t>nd</a:t>
            </a:r>
            <a:r>
              <a:rPr lang="en-US" sz="2400" dirty="0" smtClean="0"/>
              <a:t> Estate. 3</a:t>
            </a:r>
            <a:r>
              <a:rPr lang="en-US" sz="2400" baseline="30000" dirty="0" smtClean="0"/>
              <a:t>rd</a:t>
            </a:r>
            <a:r>
              <a:rPr lang="en-US" sz="2400" dirty="0" smtClean="0"/>
              <a:t> Estate had 600 reps. </a:t>
            </a:r>
          </a:p>
          <a:p>
            <a:pPr lvl="2"/>
            <a:r>
              <a:rPr lang="en-US" sz="2400" dirty="0" smtClean="0"/>
              <a:t>2 of the 3 classes were tax exempt. Solution unlikely</a:t>
            </a:r>
          </a:p>
          <a:p>
            <a:r>
              <a:rPr lang="en-US" sz="2400" dirty="0" smtClean="0"/>
              <a:t>Third estate wanted constitutional government – make clergy &amp; nobility pay taxes.</a:t>
            </a:r>
          </a:p>
        </p:txBody>
      </p:sp>
    </p:spTree>
    <p:extLst>
      <p:ext uri="{BB962C8B-B14F-4D97-AF65-F5344CB8AC3E}">
        <p14:creationId xmlns:p14="http://schemas.microsoft.com/office/powerpoint/2010/main" val="753086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Assembly / Tennis Court Oath</a:t>
            </a:r>
            <a:endParaRPr lang="en-US" dirty="0"/>
          </a:p>
        </p:txBody>
      </p:sp>
      <p:sp>
        <p:nvSpPr>
          <p:cNvPr id="3" name="Content Placeholder 2"/>
          <p:cNvSpPr>
            <a:spLocks noGrp="1"/>
          </p:cNvSpPr>
          <p:nvPr>
            <p:ph idx="1"/>
          </p:nvPr>
        </p:nvSpPr>
        <p:spPr>
          <a:xfrm>
            <a:off x="2217737" y="1514475"/>
            <a:ext cx="8915400" cy="3777622"/>
          </a:xfrm>
        </p:spPr>
        <p:txBody>
          <a:bodyPr>
            <a:normAutofit lnSpcReduction="10000"/>
          </a:bodyPr>
          <a:lstStyle/>
          <a:p>
            <a:r>
              <a:rPr lang="en-US" sz="2000" dirty="0" smtClean="0"/>
              <a:t>This all blends into one.</a:t>
            </a:r>
          </a:p>
          <a:p>
            <a:r>
              <a:rPr lang="en-US" sz="2000" dirty="0" smtClean="0"/>
              <a:t>June 17</a:t>
            </a:r>
            <a:r>
              <a:rPr lang="en-US" sz="2000" baseline="30000" dirty="0" smtClean="0"/>
              <a:t>th</a:t>
            </a:r>
            <a:r>
              <a:rPr lang="en-US" sz="2000" dirty="0" smtClean="0"/>
              <a:t>, 1789, 3</a:t>
            </a:r>
            <a:r>
              <a:rPr lang="en-US" sz="2000" baseline="30000" dirty="0" smtClean="0"/>
              <a:t>rd</a:t>
            </a:r>
            <a:r>
              <a:rPr lang="en-US" sz="2000" dirty="0" smtClean="0"/>
              <a:t> Estate declared itself the National Assembly, a constitutional governing body, without consent of Louis XVI.</a:t>
            </a:r>
          </a:p>
          <a:p>
            <a:r>
              <a:rPr lang="en-US" sz="2000" dirty="0" smtClean="0"/>
              <a:t>Their meeting place in Versailles was locked on June 20</a:t>
            </a:r>
            <a:r>
              <a:rPr lang="en-US" sz="2000" baseline="30000" dirty="0" smtClean="0"/>
              <a:t>th</a:t>
            </a:r>
            <a:r>
              <a:rPr lang="en-US" sz="2000" dirty="0" smtClean="0"/>
              <a:t>. So they met at an indoor tennis court.</a:t>
            </a:r>
          </a:p>
          <a:p>
            <a:r>
              <a:rPr lang="en-US" sz="2000" dirty="0" smtClean="0"/>
              <a:t>Swore Tennis Court Oath – We won’t stop meeting until we have drafted a constitution.</a:t>
            </a:r>
          </a:p>
          <a:p>
            <a:r>
              <a:rPr lang="en-US" sz="2000" dirty="0" smtClean="0"/>
              <a:t>August 4</a:t>
            </a:r>
            <a:r>
              <a:rPr lang="en-US" sz="2000" baseline="30000" dirty="0" smtClean="0"/>
              <a:t>th</a:t>
            </a:r>
            <a:r>
              <a:rPr lang="en-US" sz="2000" dirty="0" smtClean="0"/>
              <a:t>, 1789 – Assembly abolished legal privilege of Nobility/Clergy.</a:t>
            </a:r>
          </a:p>
          <a:p>
            <a:r>
              <a:rPr lang="en-US" sz="2000" dirty="0" smtClean="0"/>
              <a:t> </a:t>
            </a:r>
            <a:r>
              <a:rPr lang="en-US" sz="2000" b="1" i="1" u="sng" dirty="0" smtClean="0"/>
              <a:t>The Declaration of the Rights of Man and of the Citizen, </a:t>
            </a:r>
            <a:r>
              <a:rPr lang="en-US" sz="2000" dirty="0" smtClean="0"/>
              <a:t>August 26</a:t>
            </a:r>
            <a:r>
              <a:rPr lang="en-US" sz="2000" baseline="30000" dirty="0" smtClean="0"/>
              <a:t>th</a:t>
            </a:r>
            <a:r>
              <a:rPr lang="en-US" sz="2000" dirty="0" smtClean="0"/>
              <a:t>, 1789.</a:t>
            </a:r>
          </a:p>
          <a:p>
            <a:endParaRPr lang="en-US" dirty="0"/>
          </a:p>
        </p:txBody>
      </p:sp>
    </p:spTree>
    <p:extLst>
      <p:ext uri="{BB962C8B-B14F-4D97-AF65-F5344CB8AC3E}">
        <p14:creationId xmlns:p14="http://schemas.microsoft.com/office/powerpoint/2010/main" val="454139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the Rights of MAN?!?</a:t>
            </a:r>
            <a:endParaRPr lang="en-US" dirty="0"/>
          </a:p>
        </p:txBody>
      </p:sp>
      <p:sp>
        <p:nvSpPr>
          <p:cNvPr id="3" name="Content Placeholder 2"/>
          <p:cNvSpPr>
            <a:spLocks noGrp="1"/>
          </p:cNvSpPr>
          <p:nvPr>
            <p:ph idx="1"/>
          </p:nvPr>
        </p:nvSpPr>
        <p:spPr>
          <a:xfrm>
            <a:off x="2434108" y="1429554"/>
            <a:ext cx="8139448" cy="5048517"/>
          </a:xfrm>
        </p:spPr>
        <p:txBody>
          <a:bodyPr>
            <a:normAutofit/>
          </a:bodyPr>
          <a:lstStyle/>
          <a:p>
            <a:r>
              <a:rPr lang="en-US" dirty="0" smtClean="0"/>
              <a:t>Which men? </a:t>
            </a:r>
          </a:p>
          <a:p>
            <a:r>
              <a:rPr lang="en-US" dirty="0" smtClean="0"/>
              <a:t>What about women?</a:t>
            </a:r>
          </a:p>
          <a:p>
            <a:r>
              <a:rPr lang="en-US" dirty="0" smtClean="0"/>
              <a:t>If we are all equal, then who is the “we” that we are talking about?</a:t>
            </a:r>
          </a:p>
          <a:p>
            <a:pPr marL="0" indent="0">
              <a:buNone/>
            </a:pPr>
            <a:r>
              <a:rPr lang="en-US" dirty="0" err="1" smtClean="0"/>
              <a:t>Olympe</a:t>
            </a:r>
            <a:r>
              <a:rPr lang="en-US" dirty="0" smtClean="0"/>
              <a:t> de Gouges:</a:t>
            </a:r>
          </a:p>
          <a:p>
            <a:pPr marL="400050" lvl="1" indent="0">
              <a:buNone/>
            </a:pPr>
            <a:r>
              <a:rPr lang="en-US" dirty="0" smtClean="0"/>
              <a:t>“Believing that ignorance, omission, or scorn for the rights of woman are the only cause of public misfortunes and of the corruption of governments, the women have resolved to set forth in a solemn declaration the natural, inalienable, and sacred rights of woman in order that this declaration, constantly exposed before  all the members of the society will ceaselessly remind them of their rights and duties.”</a:t>
            </a:r>
          </a:p>
          <a:p>
            <a:pPr marL="400050" lvl="1" indent="0">
              <a:buNone/>
            </a:pPr>
            <a:r>
              <a:rPr lang="en-US" dirty="0" smtClean="0"/>
              <a:t>-</a:t>
            </a:r>
            <a:r>
              <a:rPr lang="en-US" i="1" dirty="0" smtClean="0"/>
              <a:t>The Declaration of the Rights of Woman and the Female Citizen, </a:t>
            </a:r>
          </a:p>
          <a:p>
            <a:pPr marL="400050" lvl="1" indent="0">
              <a:buNone/>
            </a:pPr>
            <a:r>
              <a:rPr lang="en-US" dirty="0" err="1" smtClean="0"/>
              <a:t>Olympe</a:t>
            </a:r>
            <a:r>
              <a:rPr lang="en-US" dirty="0" smtClean="0"/>
              <a:t> de Gouges, 1791</a:t>
            </a:r>
            <a:endParaRPr lang="en-US" dirty="0"/>
          </a:p>
        </p:txBody>
      </p:sp>
    </p:spTree>
    <p:extLst>
      <p:ext uri="{BB962C8B-B14F-4D97-AF65-F5344CB8AC3E}">
        <p14:creationId xmlns:p14="http://schemas.microsoft.com/office/powerpoint/2010/main" val="1152646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1317" y="18149"/>
            <a:ext cx="8911687" cy="1280890"/>
          </a:xfrm>
        </p:spPr>
        <p:txBody>
          <a:bodyPr/>
          <a:lstStyle/>
          <a:p>
            <a:r>
              <a:rPr lang="en-US" dirty="0" smtClean="0"/>
              <a:t>The Great Fear/Storming of the Bastille</a:t>
            </a:r>
            <a:endParaRPr lang="en-US" dirty="0"/>
          </a:p>
        </p:txBody>
      </p:sp>
      <p:sp>
        <p:nvSpPr>
          <p:cNvPr id="3" name="Content Placeholder 2"/>
          <p:cNvSpPr>
            <a:spLocks noGrp="1"/>
          </p:cNvSpPr>
          <p:nvPr>
            <p:ph idx="1"/>
          </p:nvPr>
        </p:nvSpPr>
        <p:spPr>
          <a:xfrm>
            <a:off x="2623111" y="3288880"/>
            <a:ext cx="8915400" cy="3777622"/>
          </a:xfrm>
        </p:spPr>
        <p:txBody>
          <a:bodyPr/>
          <a:lstStyle/>
          <a:p>
            <a:r>
              <a:rPr lang="en-US" dirty="0" smtClean="0"/>
              <a:t>Here is where it gets fuzzy</a:t>
            </a:r>
            <a:r>
              <a:rPr lang="en-US" b="1" dirty="0" smtClean="0"/>
              <a:t>.</a:t>
            </a:r>
            <a:r>
              <a:rPr lang="en-US" dirty="0" smtClean="0"/>
              <a:t> The </a:t>
            </a:r>
            <a:r>
              <a:rPr lang="en-US" b="1" dirty="0" smtClean="0"/>
              <a:t>Great Fear</a:t>
            </a:r>
            <a:r>
              <a:rPr lang="en-US" dirty="0" smtClean="0"/>
              <a:t> is a time period of riots.</a:t>
            </a:r>
          </a:p>
          <a:p>
            <a:r>
              <a:rPr lang="en-US" dirty="0" smtClean="0"/>
              <a:t>People feared a royal conspiracy to overthrow the 3</a:t>
            </a:r>
            <a:r>
              <a:rPr lang="en-US" baseline="30000" dirty="0" smtClean="0"/>
              <a:t>rd</a:t>
            </a:r>
            <a:r>
              <a:rPr lang="en-US" dirty="0" smtClean="0"/>
              <a:t> Estate.</a:t>
            </a:r>
          </a:p>
          <a:p>
            <a:r>
              <a:rPr lang="en-US" b="1" dirty="0" smtClean="0"/>
              <a:t>Bastille</a:t>
            </a:r>
            <a:r>
              <a:rPr lang="en-US" b="1" dirty="0"/>
              <a:t>, a prison that was a symbol of the King's absolute and arbitrary power</a:t>
            </a:r>
            <a:r>
              <a:rPr lang="en-US" dirty="0" smtClean="0"/>
              <a:t>.</a:t>
            </a:r>
          </a:p>
          <a:p>
            <a:r>
              <a:rPr lang="en-US" dirty="0" smtClean="0"/>
              <a:t>Craftsmen/Merchants stole </a:t>
            </a:r>
            <a:r>
              <a:rPr lang="en-US" b="1" dirty="0" smtClean="0"/>
              <a:t>28,000 </a:t>
            </a:r>
            <a:r>
              <a:rPr lang="en-US" dirty="0" smtClean="0"/>
              <a:t>rifles from Les </a:t>
            </a:r>
            <a:r>
              <a:rPr lang="en-US" dirty="0" err="1" smtClean="0"/>
              <a:t>Invalides</a:t>
            </a:r>
            <a:r>
              <a:rPr lang="en-US" dirty="0" smtClean="0"/>
              <a:t>/Paris Arsenal – the place, not the veteran soldiers. </a:t>
            </a:r>
            <a:r>
              <a:rPr lang="en-US" b="1" dirty="0" smtClean="0"/>
              <a:t>NO POWDER</a:t>
            </a:r>
            <a:endParaRPr lang="en-US" dirty="0" smtClean="0"/>
          </a:p>
          <a:p>
            <a:r>
              <a:rPr lang="en-US" dirty="0" smtClean="0"/>
              <a:t>Stormed the Bastille to get the powder. </a:t>
            </a:r>
          </a:p>
          <a:p>
            <a:r>
              <a:rPr lang="en-US" dirty="0" smtClean="0"/>
              <a:t>Tore down prison afterward.</a:t>
            </a:r>
            <a:endParaRPr lang="en-US" dirty="0"/>
          </a:p>
        </p:txBody>
      </p:sp>
      <p:cxnSp>
        <p:nvCxnSpPr>
          <p:cNvPr id="5" name="Straight Arrow Connector 4"/>
          <p:cNvCxnSpPr/>
          <p:nvPr/>
        </p:nvCxnSpPr>
        <p:spPr>
          <a:xfrm>
            <a:off x="2369713" y="1905000"/>
            <a:ext cx="9134899" cy="0"/>
          </a:xfrm>
          <a:prstGeom prst="straightConnector1">
            <a:avLst/>
          </a:prstGeom>
          <a:ln w="88900">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Explosion 1 5"/>
          <p:cNvSpPr/>
          <p:nvPr/>
        </p:nvSpPr>
        <p:spPr>
          <a:xfrm>
            <a:off x="2940564" y="1562100"/>
            <a:ext cx="661182" cy="685799"/>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Explosion 1 6"/>
          <p:cNvSpPr/>
          <p:nvPr/>
        </p:nvSpPr>
        <p:spPr>
          <a:xfrm>
            <a:off x="4338912" y="1585973"/>
            <a:ext cx="539239" cy="66778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xplosion 1 7"/>
          <p:cNvSpPr/>
          <p:nvPr/>
        </p:nvSpPr>
        <p:spPr>
          <a:xfrm>
            <a:off x="6937161" y="1440036"/>
            <a:ext cx="1067284" cy="97736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xplosion 1 8"/>
          <p:cNvSpPr/>
          <p:nvPr/>
        </p:nvSpPr>
        <p:spPr>
          <a:xfrm>
            <a:off x="8910016" y="1538065"/>
            <a:ext cx="661667" cy="685799"/>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452576" y="920638"/>
            <a:ext cx="1842451" cy="923330"/>
          </a:xfrm>
          <a:prstGeom prst="rect">
            <a:avLst/>
          </a:prstGeom>
          <a:noFill/>
        </p:spPr>
        <p:txBody>
          <a:bodyPr wrap="square" rtlCol="0">
            <a:spAutoFit/>
          </a:bodyPr>
          <a:lstStyle/>
          <a:p>
            <a:r>
              <a:rPr lang="en-US" dirty="0" smtClean="0"/>
              <a:t>Estates General, May 5th</a:t>
            </a:r>
            <a:endParaRPr lang="en-US" dirty="0"/>
          </a:p>
        </p:txBody>
      </p:sp>
      <p:sp>
        <p:nvSpPr>
          <p:cNvPr id="11" name="TextBox 10"/>
          <p:cNvSpPr txBox="1"/>
          <p:nvPr/>
        </p:nvSpPr>
        <p:spPr>
          <a:xfrm>
            <a:off x="4135505" y="702336"/>
            <a:ext cx="1842451" cy="923330"/>
          </a:xfrm>
          <a:prstGeom prst="rect">
            <a:avLst/>
          </a:prstGeom>
          <a:noFill/>
        </p:spPr>
        <p:txBody>
          <a:bodyPr wrap="square" rtlCol="0">
            <a:spAutoFit/>
          </a:bodyPr>
          <a:lstStyle/>
          <a:p>
            <a:r>
              <a:rPr lang="en-US" dirty="0" smtClean="0"/>
              <a:t>National Assembly, June 17</a:t>
            </a:r>
            <a:endParaRPr lang="en-US" dirty="0"/>
          </a:p>
        </p:txBody>
      </p:sp>
      <p:sp>
        <p:nvSpPr>
          <p:cNvPr id="12" name="TextBox 11"/>
          <p:cNvSpPr txBox="1"/>
          <p:nvPr/>
        </p:nvSpPr>
        <p:spPr>
          <a:xfrm>
            <a:off x="6514958" y="752036"/>
            <a:ext cx="1842451" cy="646331"/>
          </a:xfrm>
          <a:prstGeom prst="rect">
            <a:avLst/>
          </a:prstGeom>
          <a:noFill/>
        </p:spPr>
        <p:txBody>
          <a:bodyPr wrap="square" rtlCol="0">
            <a:spAutoFit/>
          </a:bodyPr>
          <a:lstStyle/>
          <a:p>
            <a:r>
              <a:rPr lang="en-US" dirty="0" smtClean="0"/>
              <a:t>Storming Bastille, July 14</a:t>
            </a:r>
            <a:endParaRPr lang="en-US" dirty="0"/>
          </a:p>
        </p:txBody>
      </p:sp>
      <p:sp>
        <p:nvSpPr>
          <p:cNvPr id="13" name="TextBox 12"/>
          <p:cNvSpPr txBox="1"/>
          <p:nvPr/>
        </p:nvSpPr>
        <p:spPr>
          <a:xfrm>
            <a:off x="8955431" y="728354"/>
            <a:ext cx="2103225" cy="923330"/>
          </a:xfrm>
          <a:prstGeom prst="rect">
            <a:avLst/>
          </a:prstGeom>
          <a:noFill/>
        </p:spPr>
        <p:txBody>
          <a:bodyPr wrap="square" rtlCol="0">
            <a:spAutoFit/>
          </a:bodyPr>
          <a:lstStyle/>
          <a:p>
            <a:r>
              <a:rPr lang="en-US" dirty="0" smtClean="0"/>
              <a:t>Declaration of the Rights of Man, August 26</a:t>
            </a:r>
            <a:endParaRPr lang="en-US" dirty="0"/>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16" y="3288880"/>
            <a:ext cx="2474896" cy="703414"/>
          </a:xfrm>
          <a:prstGeom prst="rect">
            <a:avLst/>
          </a:prstGeom>
        </p:spPr>
      </p:pic>
      <p:sp>
        <p:nvSpPr>
          <p:cNvPr id="15" name="Explosion 1 14"/>
          <p:cNvSpPr/>
          <p:nvPr/>
        </p:nvSpPr>
        <p:spPr>
          <a:xfrm>
            <a:off x="5562502" y="1676310"/>
            <a:ext cx="338797" cy="42549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583113" y="1276205"/>
            <a:ext cx="1842451" cy="369332"/>
          </a:xfrm>
          <a:prstGeom prst="rect">
            <a:avLst/>
          </a:prstGeom>
          <a:noFill/>
        </p:spPr>
        <p:txBody>
          <a:bodyPr wrap="square" rtlCol="0">
            <a:spAutoFit/>
          </a:bodyPr>
          <a:lstStyle/>
          <a:p>
            <a:r>
              <a:rPr lang="en-US" dirty="0" smtClean="0"/>
              <a:t>Riots</a:t>
            </a:r>
            <a:endParaRPr lang="en-US" dirty="0"/>
          </a:p>
        </p:txBody>
      </p:sp>
    </p:spTree>
    <p:extLst>
      <p:ext uri="{BB962C8B-B14F-4D97-AF65-F5344CB8AC3E}">
        <p14:creationId xmlns:p14="http://schemas.microsoft.com/office/powerpoint/2010/main" val="2716569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Constitution / Paris Commune</a:t>
            </a:r>
            <a:br>
              <a:rPr lang="en-US" dirty="0" smtClean="0"/>
            </a:br>
            <a:r>
              <a:rPr lang="en-US" dirty="0" smtClean="0"/>
              <a:t>Radicalism</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1791 There was a new government.  “Limited Monarchy” People could vote. </a:t>
            </a:r>
          </a:p>
          <a:p>
            <a:r>
              <a:rPr lang="en-US" sz="2000" dirty="0" smtClean="0"/>
              <a:t>War with Austria – Other kingdoms feared revolution. France feared monarchy being restored. They jumped the gun, attacked Austria. 1792.</a:t>
            </a:r>
          </a:p>
          <a:p>
            <a:r>
              <a:rPr lang="en-US" sz="2000" dirty="0" smtClean="0"/>
              <a:t>Food shortages followed. When people starve they get angry.</a:t>
            </a:r>
          </a:p>
          <a:p>
            <a:pPr marL="457200" lvl="1" indent="0">
              <a:buNone/>
            </a:pPr>
            <a:r>
              <a:rPr lang="en-US" sz="2000" dirty="0" smtClean="0"/>
              <a:t>            “Everywhere you hear the cry that the king is betraying us, the generals are betraying us, that nobody is to be trusted;… that Paris will be taken in six weeks by the Austrians. .. We are on a volcano ready to spout flames.”                                                                                                  - An observer, 1792</a:t>
            </a:r>
            <a:endParaRPr lang="en-US" sz="2000" dirty="0"/>
          </a:p>
          <a:p>
            <a:pPr marL="914400" lvl="2" indent="0">
              <a:buNone/>
            </a:pPr>
            <a:endParaRPr lang="en-US" dirty="0" smtClean="0"/>
          </a:p>
        </p:txBody>
      </p:sp>
    </p:spTree>
    <p:extLst>
      <p:ext uri="{BB962C8B-B14F-4D97-AF65-F5344CB8AC3E}">
        <p14:creationId xmlns:p14="http://schemas.microsoft.com/office/powerpoint/2010/main" val="3893575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000" dirty="0" smtClean="0"/>
              <a:t>Spring of 1792, people protested. Things were getting violent. </a:t>
            </a:r>
          </a:p>
          <a:p>
            <a:r>
              <a:rPr lang="en-US" sz="2000" dirty="0" smtClean="0"/>
              <a:t>Created the Paris Commune </a:t>
            </a:r>
            <a:r>
              <a:rPr lang="en-US" sz="2000" b="1" dirty="0" smtClean="0"/>
              <a:t>(sans-culottes) –</a:t>
            </a:r>
            <a:r>
              <a:rPr lang="en-US" sz="2000" dirty="0" smtClean="0"/>
              <a:t> city council, run by popular vote. </a:t>
            </a:r>
          </a:p>
          <a:p>
            <a:r>
              <a:rPr lang="en-US" sz="2000" dirty="0" smtClean="0"/>
              <a:t>Paris Commune organized mob attacks on the royal palace and Legislative Assembly.  </a:t>
            </a:r>
          </a:p>
          <a:p>
            <a:r>
              <a:rPr lang="en-US" sz="2000" dirty="0" smtClean="0"/>
              <a:t>The threats from outside to reestablish the monarchy led to further tensions.</a:t>
            </a:r>
          </a:p>
          <a:p>
            <a:r>
              <a:rPr lang="en-US" sz="2000" dirty="0" smtClean="0"/>
              <a:t>August of 1792, Georges Danton was leader of </a:t>
            </a:r>
            <a:r>
              <a:rPr lang="en-US" sz="2000" b="1" dirty="0" smtClean="0"/>
              <a:t>sans-culottes</a:t>
            </a:r>
            <a:r>
              <a:rPr lang="en-US" sz="2000" dirty="0" smtClean="0"/>
              <a:t>. They attack palace. Monarchy over.</a:t>
            </a:r>
          </a:p>
          <a:p>
            <a:r>
              <a:rPr lang="en-US" sz="2000" dirty="0" smtClean="0"/>
              <a:t>Rumors that imprisoned nobles were plotting to overthrow revolution.</a:t>
            </a:r>
          </a:p>
        </p:txBody>
      </p:sp>
      <p:sp>
        <p:nvSpPr>
          <p:cNvPr id="4" name="Title 1"/>
          <p:cNvSpPr>
            <a:spLocks noGrp="1"/>
          </p:cNvSpPr>
          <p:nvPr>
            <p:ph type="title"/>
          </p:nvPr>
        </p:nvSpPr>
        <p:spPr/>
        <p:txBody>
          <a:bodyPr/>
          <a:lstStyle/>
          <a:p>
            <a:r>
              <a:rPr lang="en-US" dirty="0" smtClean="0"/>
              <a:t>New Constitution / Paris Commune</a:t>
            </a:r>
            <a:br>
              <a:rPr lang="en-US" dirty="0" smtClean="0"/>
            </a:br>
            <a:r>
              <a:rPr lang="en-US" dirty="0" smtClean="0"/>
              <a:t>Radicalism</a:t>
            </a:r>
            <a:endParaRPr lang="en-US" dirty="0"/>
          </a:p>
        </p:txBody>
      </p:sp>
    </p:spTree>
    <p:extLst>
      <p:ext uri="{BB962C8B-B14F-4D97-AF65-F5344CB8AC3E}">
        <p14:creationId xmlns:p14="http://schemas.microsoft.com/office/powerpoint/2010/main" val="1782728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Jean-Paul Marat </a:t>
            </a:r>
            <a:r>
              <a:rPr lang="en-US" dirty="0" smtClean="0"/>
              <a:t>published  a journal call </a:t>
            </a:r>
            <a:r>
              <a:rPr lang="en-US" i="1" dirty="0" smtClean="0"/>
              <a:t>Friends of the People. </a:t>
            </a:r>
            <a:endParaRPr lang="en-US" b="1" i="1" dirty="0" smtClean="0"/>
          </a:p>
          <a:p>
            <a:r>
              <a:rPr lang="en-US" b="1" i="1" dirty="0" smtClean="0"/>
              <a:t>September 1792</a:t>
            </a:r>
            <a:r>
              <a:rPr lang="en-US" i="1" dirty="0" smtClean="0"/>
              <a:t> , The National Convention</a:t>
            </a:r>
            <a:r>
              <a:rPr lang="en-US" dirty="0" smtClean="0"/>
              <a:t> abolishes monarchy and sets up the </a:t>
            </a:r>
            <a:r>
              <a:rPr lang="en-US" i="1" dirty="0" smtClean="0"/>
              <a:t>French Republic.</a:t>
            </a:r>
          </a:p>
          <a:p>
            <a:r>
              <a:rPr lang="en-US" dirty="0" smtClean="0"/>
              <a:t>Two political clubs existed after 1789… </a:t>
            </a:r>
          </a:p>
          <a:p>
            <a:pPr lvl="1"/>
            <a:r>
              <a:rPr lang="en-US" dirty="0"/>
              <a:t>T</a:t>
            </a:r>
            <a:r>
              <a:rPr lang="en-US" dirty="0" smtClean="0"/>
              <a:t>he </a:t>
            </a:r>
            <a:r>
              <a:rPr lang="en-US" dirty="0" err="1" smtClean="0"/>
              <a:t>Girondins</a:t>
            </a:r>
            <a:r>
              <a:rPr lang="en-US" dirty="0"/>
              <a:t> </a:t>
            </a:r>
            <a:r>
              <a:rPr lang="en-US" dirty="0" smtClean="0"/>
              <a:t>– mostly lived outside of Paris. Feared radical mobs. Leaned toward sparing King.</a:t>
            </a:r>
          </a:p>
          <a:p>
            <a:pPr lvl="1"/>
            <a:r>
              <a:rPr lang="en-US" dirty="0" smtClean="0"/>
              <a:t>The Mountain (Jacobins) – More radical, in Paris. Wanted the king dead.</a:t>
            </a:r>
          </a:p>
          <a:p>
            <a:r>
              <a:rPr lang="en-US" dirty="0" smtClean="0"/>
              <a:t>Both groups tried to sway common people.</a:t>
            </a:r>
          </a:p>
          <a:p>
            <a:r>
              <a:rPr lang="en-US" dirty="0" smtClean="0"/>
              <a:t>In 1793, the Jacobins won. “No King, No King, La </a:t>
            </a:r>
            <a:r>
              <a:rPr lang="en-US" dirty="0" err="1" smtClean="0"/>
              <a:t>la</a:t>
            </a:r>
            <a:r>
              <a:rPr lang="en-US" dirty="0" smtClean="0"/>
              <a:t> </a:t>
            </a:r>
            <a:r>
              <a:rPr lang="en-US" dirty="0" err="1" smtClean="0"/>
              <a:t>la</a:t>
            </a:r>
            <a:r>
              <a:rPr lang="en-US" dirty="0" smtClean="0"/>
              <a:t> </a:t>
            </a:r>
            <a:r>
              <a:rPr lang="en-US" dirty="0" err="1" smtClean="0"/>
              <a:t>la</a:t>
            </a:r>
            <a:r>
              <a:rPr lang="en-US" dirty="0" smtClean="0"/>
              <a:t> </a:t>
            </a:r>
            <a:r>
              <a:rPr lang="en-US" dirty="0" err="1" smtClean="0"/>
              <a:t>la</a:t>
            </a:r>
            <a:r>
              <a:rPr lang="en-US" dirty="0" smtClean="0"/>
              <a:t> </a:t>
            </a:r>
            <a:r>
              <a:rPr lang="en-US" dirty="0" err="1" smtClean="0"/>
              <a:t>la</a:t>
            </a:r>
            <a:r>
              <a:rPr lang="en-US" dirty="0" smtClean="0"/>
              <a:t>!”</a:t>
            </a:r>
          </a:p>
          <a:p>
            <a:r>
              <a:rPr lang="en-US" dirty="0" smtClean="0"/>
              <a:t>King Beheaded January 21, 1793.</a:t>
            </a:r>
          </a:p>
        </p:txBody>
      </p:sp>
      <p:sp>
        <p:nvSpPr>
          <p:cNvPr id="4" name="Title 1"/>
          <p:cNvSpPr>
            <a:spLocks noGrp="1"/>
          </p:cNvSpPr>
          <p:nvPr>
            <p:ph type="title"/>
          </p:nvPr>
        </p:nvSpPr>
        <p:spPr/>
        <p:txBody>
          <a:bodyPr/>
          <a:lstStyle/>
          <a:p>
            <a:r>
              <a:rPr lang="en-US" dirty="0" smtClean="0"/>
              <a:t>New Constitution / Paris Commune</a:t>
            </a:r>
            <a:br>
              <a:rPr lang="en-US" dirty="0" smtClean="0"/>
            </a:br>
            <a:r>
              <a:rPr lang="en-US" dirty="0" smtClean="0"/>
              <a:t>Radicalism</a:t>
            </a:r>
            <a:endParaRPr lang="en-US" dirty="0"/>
          </a:p>
        </p:txBody>
      </p:sp>
    </p:spTree>
    <p:extLst>
      <p:ext uri="{BB962C8B-B14F-4D97-AF65-F5344CB8AC3E}">
        <p14:creationId xmlns:p14="http://schemas.microsoft.com/office/powerpoint/2010/main" val="178903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at Page 588</a:t>
            </a:r>
            <a:endParaRPr lang="en-US" dirty="0"/>
          </a:p>
        </p:txBody>
      </p:sp>
      <p:sp>
        <p:nvSpPr>
          <p:cNvPr id="3" name="Content Placeholder 2"/>
          <p:cNvSpPr>
            <a:spLocks noGrp="1"/>
          </p:cNvSpPr>
          <p:nvPr>
            <p:ph idx="1"/>
          </p:nvPr>
        </p:nvSpPr>
        <p:spPr/>
        <p:txBody>
          <a:bodyPr/>
          <a:lstStyle/>
          <a:p>
            <a:r>
              <a:rPr lang="en-US" dirty="0" smtClean="0"/>
              <a:t>Primary Source.</a:t>
            </a:r>
          </a:p>
          <a:p>
            <a:r>
              <a:rPr lang="en-US" dirty="0" smtClean="0"/>
              <a:t>People in History.</a:t>
            </a:r>
            <a:endParaRPr lang="en-US" dirty="0"/>
          </a:p>
        </p:txBody>
      </p:sp>
    </p:spTree>
    <p:extLst>
      <p:ext uri="{BB962C8B-B14F-4D97-AF65-F5344CB8AC3E}">
        <p14:creationId xmlns:p14="http://schemas.microsoft.com/office/powerpoint/2010/main" val="330878760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270</TotalTime>
  <Words>1269</Words>
  <Application>Microsoft Office PowerPoint</Application>
  <PresentationFormat>Widescreen</PresentationFormat>
  <Paragraphs>103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Wingdings 3</vt:lpstr>
      <vt:lpstr>Wisp</vt:lpstr>
      <vt:lpstr>French Revolution </vt:lpstr>
      <vt:lpstr>The Estates-General </vt:lpstr>
      <vt:lpstr>National Assembly / Tennis Court Oath</vt:lpstr>
      <vt:lpstr>Declaration of the Rights of MAN?!?</vt:lpstr>
      <vt:lpstr>The Great Fear/Storming of the Bastille</vt:lpstr>
      <vt:lpstr>New Constitution / Paris Commune Radicalism</vt:lpstr>
      <vt:lpstr>New Constitution / Paris Commune Radicalism</vt:lpstr>
      <vt:lpstr>New Constitution / Paris Commune Radicalism</vt:lpstr>
      <vt:lpstr>Look at Page 588</vt:lpstr>
      <vt:lpstr>Reign of Terror / Committee of Public Safety</vt:lpstr>
      <vt:lpstr>Reign of Terror</vt:lpstr>
      <vt:lpstr>War after Terror</vt:lpstr>
      <vt:lpstr>Government after Terror</vt:lpstr>
      <vt:lpstr>The Age of Napolen</vt:lpstr>
      <vt:lpstr>PowerPoint Presentation</vt:lpstr>
    </vt:vector>
  </TitlesOfParts>
  <Company>Province of New Brunswick -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French Revolution</dc:title>
  <dc:creator>Standring, Jonathan (ASD-S)</dc:creator>
  <cp:lastModifiedBy>Standring, Jonathan (ASD-S)</cp:lastModifiedBy>
  <cp:revision>18</cp:revision>
  <dcterms:created xsi:type="dcterms:W3CDTF">2016-02-22T12:00:26Z</dcterms:created>
  <dcterms:modified xsi:type="dcterms:W3CDTF">2016-02-22T16:30:42Z</dcterms:modified>
</cp:coreProperties>
</file>