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75" r:id="rId2"/>
    <p:sldId id="2585" r:id="rId3"/>
    <p:sldId id="2464" r:id="rId4"/>
    <p:sldId id="2456" r:id="rId5"/>
    <p:sldId id="2602" r:id="rId6"/>
    <p:sldId id="2579" r:id="rId7"/>
    <p:sldId id="2319" r:id="rId8"/>
    <p:sldId id="2586" r:id="rId9"/>
    <p:sldId id="2583" r:id="rId10"/>
    <p:sldId id="2428" r:id="rId11"/>
    <p:sldId id="2587" r:id="rId12"/>
    <p:sldId id="2588" r:id="rId13"/>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BAD"/>
    <a:srgbClr val="92B624"/>
    <a:srgbClr val="27AB58"/>
    <a:srgbClr val="4FC257"/>
    <a:srgbClr val="3D9442"/>
    <a:srgbClr val="DB9E23"/>
    <a:srgbClr val="000000"/>
    <a:srgbClr val="EFF0F4"/>
    <a:srgbClr val="B8BBC1"/>
    <a:srgbClr val="AA8A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4"/>
    <p:restoredTop sz="93188" autoAdjust="0"/>
  </p:normalViewPr>
  <p:slideViewPr>
    <p:cSldViewPr snapToGrid="0" snapToObjects="1">
      <p:cViewPr varScale="1">
        <p:scale>
          <a:sx n="34" d="100"/>
          <a:sy n="34" d="100"/>
        </p:scale>
        <p:origin x="642" y="96"/>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10/29/2018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10/29/2018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a:t>
            </a:r>
            <a:r>
              <a:rPr lang="en-US" baseline="0" dirty="0">
                <a:latin typeface="Calibri Light" charset="0"/>
              </a:rPr>
              <a:t> open source</a:t>
            </a:r>
            <a:endParaRPr lang="en-US" dirty="0">
              <a:latin typeface="Calibri Light"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Photo close up of treaty belt: (courtesy</a:t>
            </a:r>
            <a:r>
              <a:rPr lang="en-US" sz="2000" baseline="0" dirty="0"/>
              <a:t> of Productions Cazabon)</a:t>
            </a:r>
            <a:endParaRPr lang="en-US" sz="2000" dirty="0"/>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10</a:t>
            </a:fld>
            <a:endParaRPr lang="en-US"/>
          </a:p>
        </p:txBody>
      </p:sp>
    </p:spTree>
    <p:extLst>
      <p:ext uri="{BB962C8B-B14F-4D97-AF65-F5344CB8AC3E}">
        <p14:creationId xmlns:p14="http://schemas.microsoft.com/office/powerpoint/2010/main" val="21696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Two</a:t>
            </a:r>
            <a:r>
              <a:rPr lang="en-US" baseline="0" dirty="0"/>
              <a:t> Row Wampum Belt</a:t>
            </a:r>
            <a:r>
              <a:rPr lang="en-US" dirty="0"/>
              <a:t> (Courtesy Productions Cazabon)</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11</a:t>
            </a:fld>
            <a:endParaRPr lang="en-US"/>
          </a:p>
        </p:txBody>
      </p:sp>
    </p:spTree>
    <p:extLst>
      <p:ext uri="{BB962C8B-B14F-4D97-AF65-F5344CB8AC3E}">
        <p14:creationId xmlns:p14="http://schemas.microsoft.com/office/powerpoint/2010/main" val="4004102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a:t>
            </a:r>
          </a:p>
          <a:p>
            <a:pPr marL="0" indent="0">
              <a:buNone/>
            </a:pPr>
            <a:r>
              <a:rPr lang="en-US" baseline="0" dirty="0"/>
              <a:t>1.Youth hold 1784 treaty Belt on Parliament Hill (Productions Cazabon)</a:t>
            </a:r>
          </a:p>
          <a:p>
            <a:pPr marL="0" indent="0">
              <a:buNone/>
            </a:pPr>
            <a:r>
              <a:rPr lang="en-US" baseline="0" dirty="0"/>
              <a:t>2. Activists engage in a peaceful march towards Parliament hill (Productions Cazabon)</a:t>
            </a:r>
          </a:p>
          <a:p>
            <a:pPr marL="0" indent="0">
              <a:buNone/>
            </a:pPr>
            <a:r>
              <a:rPr lang="en-US" baseline="0" dirty="0"/>
              <a:t>3. Drum group in front of Parliament Hill 9Productions Cazabon)</a:t>
            </a:r>
            <a:endParaRPr lang="en-US" dirty="0"/>
          </a:p>
          <a:p>
            <a:endParaRPr lang="en-US" sz="2400" kern="1200" baseline="0" dirty="0">
              <a:solidFill>
                <a:schemeClr val="tx1"/>
              </a:solidFill>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12</a:t>
            </a:fld>
            <a:endParaRPr lang="en-US"/>
          </a:p>
        </p:txBody>
      </p:sp>
    </p:spTree>
    <p:extLst>
      <p:ext uri="{BB962C8B-B14F-4D97-AF65-F5344CB8AC3E}">
        <p14:creationId xmlns:p14="http://schemas.microsoft.com/office/powerpoint/2010/main" val="148687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en-US" sz="2400" kern="1200" dirty="0">
                <a:solidFill>
                  <a:schemeClr val="tx1"/>
                </a:solidFill>
                <a:effectLst/>
                <a:latin typeface="Calibri Light"/>
                <a:ea typeface="ＭＳ Ｐゴシック" charset="0"/>
                <a:cs typeface="ＭＳ Ｐゴシック" charset="0"/>
              </a:rPr>
              <a:t>‘Champlain Trading with the Indians’ 1911 by Charles William </a:t>
            </a:r>
            <a:r>
              <a:rPr lang="en-US" sz="2400" kern="1200" dirty="0" err="1">
                <a:solidFill>
                  <a:schemeClr val="tx1"/>
                </a:solidFill>
                <a:effectLst/>
                <a:latin typeface="Calibri Light"/>
                <a:ea typeface="ＭＳ Ｐゴシック" charset="0"/>
                <a:cs typeface="ＭＳ Ｐゴシック" charset="0"/>
              </a:rPr>
              <a:t>Jefferys</a:t>
            </a:r>
            <a:r>
              <a:rPr lang="en-US" sz="2400" kern="1200" dirty="0">
                <a:solidFill>
                  <a:schemeClr val="tx1"/>
                </a:solidFill>
                <a:effectLst/>
                <a:latin typeface="Calibri Light"/>
                <a:ea typeface="ＭＳ Ｐゴシック" charset="0"/>
                <a:cs typeface="ＭＳ Ｐゴシック" charset="0"/>
              </a:rPr>
              <a:t> (Library and Archives Canada C-103059)</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a:t>
            </a:fld>
            <a:endParaRPr lang="en-US"/>
          </a:p>
        </p:txBody>
      </p:sp>
    </p:spTree>
    <p:extLst>
      <p:ext uri="{BB962C8B-B14F-4D97-AF65-F5344CB8AC3E}">
        <p14:creationId xmlns:p14="http://schemas.microsoft.com/office/powerpoint/2010/main" val="223730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0" fontAlgn="base" latinLnBrk="0" hangingPunct="0">
              <a:lnSpc>
                <a:spcPct val="90000"/>
              </a:lnSpc>
              <a:spcBef>
                <a:spcPct val="30000"/>
              </a:spcBef>
              <a:spcAft>
                <a:spcPct val="0"/>
              </a:spcAft>
              <a:buClrTx/>
              <a:buSzTx/>
              <a:buFontTx/>
              <a:buNone/>
              <a:tabLst/>
              <a:defRPr/>
            </a:pPr>
            <a:r>
              <a:rPr lang="en-US" sz="2000" baseline="0" dirty="0">
                <a:latin typeface="Georgia" charset="0"/>
              </a:rPr>
              <a:t>Photo: </a:t>
            </a:r>
            <a:r>
              <a:rPr lang="en-CA" sz="2400" kern="1200" dirty="0">
                <a:solidFill>
                  <a:schemeClr val="tx1"/>
                </a:solidFill>
                <a:effectLst/>
                <a:latin typeface="Calibri Light"/>
                <a:ea typeface="ＭＳ Ｐゴシック" charset="0"/>
                <a:cs typeface="ＭＳ Ｐゴシック" charset="0"/>
              </a:rPr>
              <a:t>An old postcard for the Cattaraugus Cutlery Company features Goldie Jamison Conklin, a Seneca of the Heron Clan, from the Allegany Reservation, in Western New York. Dated 1912.</a:t>
            </a:r>
            <a:r>
              <a:rPr lang="en-CA" sz="2000" dirty="0">
                <a:effectLst/>
              </a:rPr>
              <a:t> </a:t>
            </a:r>
            <a:endParaRPr lang="en-US" sz="2000" baseline="0" dirty="0">
              <a:latin typeface="Georgia" charset="0"/>
            </a:endParaRPr>
          </a:p>
          <a:p>
            <a:pPr>
              <a:lnSpc>
                <a:spcPct val="90000"/>
              </a:lnSpc>
            </a:pPr>
            <a:endParaRPr lang="en-US" sz="2000" dirty="0">
              <a:latin typeface="Georgia" charset="0"/>
            </a:endParaRPr>
          </a:p>
          <a:p>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Photo:</a:t>
            </a:r>
            <a:r>
              <a:rPr lang="en-CA" sz="2400" kern="1200" baseline="0" dirty="0">
                <a:solidFill>
                  <a:schemeClr val="tx1"/>
                </a:solidFill>
                <a:effectLst/>
                <a:latin typeface="Calibri Light"/>
                <a:ea typeface="ＭＳ Ｐゴシック" charset="0"/>
                <a:cs typeface="ＭＳ Ｐゴシック" charset="0"/>
              </a:rPr>
              <a:t> Two Indigenous youth stand in protest (courtesy productions </a:t>
            </a:r>
            <a:r>
              <a:rPr lang="en-CA" sz="2400" kern="1200" baseline="0" dirty="0" err="1">
                <a:solidFill>
                  <a:schemeClr val="tx1"/>
                </a:solidFill>
                <a:effectLst/>
                <a:latin typeface="Calibri Light"/>
                <a:ea typeface="ＭＳ Ｐゴシック" charset="0"/>
                <a:cs typeface="ＭＳ Ｐゴシック" charset="0"/>
              </a:rPr>
              <a:t>cazabon</a:t>
            </a:r>
            <a:r>
              <a:rPr lang="en-CA" sz="2400" kern="1200" baseline="0" dirty="0">
                <a:solidFill>
                  <a:schemeClr val="tx1"/>
                </a:solidFill>
                <a:effectLst/>
                <a:latin typeface="Calibri Light"/>
                <a:ea typeface="ＭＳ Ｐゴシック" charset="0"/>
                <a:cs typeface="ＭＳ Ｐゴシック" charset="0"/>
              </a:rPr>
              <a:t>)</a:t>
            </a:r>
            <a:endParaRPr lang="en-US" sz="2000" dirty="0">
              <a:latin typeface="Arial"/>
              <a:cs typeface="Arial"/>
            </a:endParaRP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4</a:t>
            </a:fld>
            <a:endParaRPr lang="en-US"/>
          </a:p>
        </p:txBody>
      </p:sp>
    </p:spTree>
    <p:extLst>
      <p:ext uri="{BB962C8B-B14F-4D97-AF65-F5344CB8AC3E}">
        <p14:creationId xmlns:p14="http://schemas.microsoft.com/office/powerpoint/2010/main" val="298151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Illustration of</a:t>
            </a:r>
            <a:r>
              <a:rPr lang="fr-CA" baseline="0" dirty="0"/>
              <a:t> a </a:t>
            </a:r>
            <a:r>
              <a:rPr lang="fr-CA" baseline="0" dirty="0" err="1"/>
              <a:t>European</a:t>
            </a:r>
            <a:r>
              <a:rPr lang="fr-CA" baseline="0" dirty="0"/>
              <a:t> </a:t>
            </a:r>
            <a:r>
              <a:rPr lang="fr-CA" baseline="0" dirty="0" err="1"/>
              <a:t>tall</a:t>
            </a:r>
            <a:r>
              <a:rPr lang="fr-CA" baseline="0" dirty="0"/>
              <a:t> </a:t>
            </a:r>
            <a:r>
              <a:rPr lang="fr-CA" baseline="0" dirty="0" err="1"/>
              <a:t>ship</a:t>
            </a:r>
            <a:r>
              <a:rPr lang="fr-CA" baseline="0" dirty="0"/>
              <a:t> and an </a:t>
            </a:r>
            <a:r>
              <a:rPr lang="fr-CA" baseline="0" dirty="0" err="1"/>
              <a:t>Indgenous</a:t>
            </a:r>
            <a:r>
              <a:rPr lang="fr-CA" baseline="0" dirty="0"/>
              <a:t> </a:t>
            </a:r>
            <a:r>
              <a:rPr lang="fr-CA" baseline="0" dirty="0" err="1"/>
              <a:t>canoe</a:t>
            </a:r>
            <a:r>
              <a:rPr lang="fr-CA" baseline="0" dirty="0"/>
              <a:t> </a:t>
            </a:r>
            <a:r>
              <a:rPr lang="fr-CA" baseline="0" dirty="0" err="1"/>
              <a:t>sailling</a:t>
            </a:r>
            <a:r>
              <a:rPr lang="fr-CA" baseline="0" dirty="0"/>
              <a:t> down the </a:t>
            </a:r>
            <a:r>
              <a:rPr lang="fr-CA" baseline="0" dirty="0" err="1"/>
              <a:t>same</a:t>
            </a:r>
            <a:r>
              <a:rPr lang="fr-CA" baseline="0" dirty="0"/>
              <a:t> river</a:t>
            </a:r>
            <a:r>
              <a:rPr lang="fr-CA" dirty="0"/>
              <a:t> (</a:t>
            </a:r>
            <a:r>
              <a:rPr lang="fr-CA" dirty="0" err="1"/>
              <a:t>Courtesy</a:t>
            </a:r>
            <a:r>
              <a:rPr lang="fr-CA" dirty="0"/>
              <a:t> of Productions Cazabon)</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5</a:t>
            </a:fld>
            <a:endParaRPr lang="en-US"/>
          </a:p>
        </p:txBody>
      </p:sp>
    </p:spTree>
    <p:extLst>
      <p:ext uri="{BB962C8B-B14F-4D97-AF65-F5344CB8AC3E}">
        <p14:creationId xmlns:p14="http://schemas.microsoft.com/office/powerpoint/2010/main" val="265242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2000" dirty="0">
                <a:latin typeface="Calibri Light" charset="0"/>
              </a:rPr>
              <a:t>Photo:</a:t>
            </a:r>
            <a:r>
              <a:rPr lang="en-US" sz="2000" baseline="0" dirty="0">
                <a:latin typeface="Calibri Light" charset="0"/>
              </a:rPr>
              <a:t> Two Row Wampum Belt (Productions Cazabon) </a:t>
            </a:r>
            <a:endParaRPr lang="en-CA" sz="2400" kern="1200" dirty="0">
              <a:solidFill>
                <a:schemeClr val="tx1"/>
              </a:solidFill>
              <a:effectLst/>
              <a:latin typeface="Calibri Light"/>
              <a:ea typeface="ＭＳ Ｐゴシック" charset="0"/>
              <a:cs typeface="ＭＳ Ｐゴシック" charset="0"/>
            </a:endParaRPr>
          </a:p>
          <a:p>
            <a:pPr eaLnBrk="1" hangingPunct="1">
              <a:spcBef>
                <a:spcPct val="0"/>
              </a:spcBef>
            </a:pPr>
            <a:r>
              <a:rPr lang="en-US" sz="2000" baseline="0" dirty="0">
                <a:latin typeface="Calibri Light" charset="0"/>
              </a:rPr>
              <a:t> </a:t>
            </a:r>
            <a:endParaRPr lang="en-US" sz="2000" dirty="0">
              <a:latin typeface="Calibri Light"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8CE8E76A-1347-294E-92C8-09FF1A96084F}" type="slidenum">
              <a:rPr lang="en-US" sz="1200">
                <a:latin typeface="Calibri Light" charset="0"/>
              </a:rPr>
              <a:pPr/>
              <a:t>6</a:t>
            </a:fld>
            <a:endParaRPr lang="en-US" sz="1200">
              <a:latin typeface="Calibri Light"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400" kern="1200" dirty="0">
                <a:solidFill>
                  <a:schemeClr val="tx1"/>
                </a:solidFill>
                <a:effectLst/>
                <a:latin typeface="Calibri Light"/>
                <a:ea typeface="ＭＳ Ｐゴシック" charset="0"/>
                <a:cs typeface="ＭＳ Ｐゴシック" charset="0"/>
              </a:rPr>
              <a:t>Photos:</a:t>
            </a:r>
            <a:r>
              <a:rPr lang="en-CA" sz="2400" kern="1200" baseline="0" dirty="0">
                <a:solidFill>
                  <a:schemeClr val="tx1"/>
                </a:solidFill>
                <a:effectLst/>
                <a:latin typeface="Calibri Light"/>
                <a:ea typeface="ＭＳ Ｐゴシック" charset="0"/>
                <a:cs typeface="ＭＳ Ｐゴシック" charset="0"/>
              </a:rPr>
              <a:t> courtesy of Productions Cazabon</a:t>
            </a:r>
            <a:endParaRPr lang="en-CA" sz="2400" kern="1200" dirty="0">
              <a:solidFill>
                <a:schemeClr val="tx1"/>
              </a:solidFill>
              <a:effectLst/>
              <a:latin typeface="Calibri Light"/>
              <a:ea typeface="ＭＳ Ｐゴシック" charset="0"/>
              <a:cs typeface="ＭＳ Ｐゴシック" charset="0"/>
            </a:endParaRPr>
          </a:p>
          <a:p>
            <a:r>
              <a:rPr lang="en-US" dirty="0"/>
              <a:t>1. A string of quahog shell beads</a:t>
            </a:r>
            <a:r>
              <a:rPr lang="en-US" baseline="0" dirty="0"/>
              <a:t> are hand carved and strung up to create a wampum belt</a:t>
            </a:r>
            <a:endParaRPr lang="en-US" dirty="0"/>
          </a:p>
          <a:p>
            <a:r>
              <a:rPr lang="en-US" dirty="0"/>
              <a:t>2.</a:t>
            </a:r>
            <a:r>
              <a:rPr lang="en-US" baseline="0" dirty="0"/>
              <a:t> A </a:t>
            </a:r>
            <a:r>
              <a:rPr lang="en-US" sz="2400" dirty="0"/>
              <a:t>quahog shell are collected</a:t>
            </a:r>
            <a:r>
              <a:rPr lang="en-US" sz="2400" baseline="0" dirty="0"/>
              <a:t> and bead are carved out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Close up of Two Row Wampum Belts (Productions Cazabon)</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8</a:t>
            </a:fld>
            <a:endParaRPr lang="en-US"/>
          </a:p>
        </p:txBody>
      </p:sp>
    </p:spTree>
    <p:extLst>
      <p:ext uri="{BB962C8B-B14F-4D97-AF65-F5344CB8AC3E}">
        <p14:creationId xmlns:p14="http://schemas.microsoft.com/office/powerpoint/2010/main" val="6314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Photo: close up of Wampum belt (Courtesy of Productions Cazabon)</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9C1B36BE-7E83-1544-BD1E-CC5521900E42}" type="slidenum">
              <a:rPr lang="en-US" sz="1200">
                <a:latin typeface="Calibri Light" charset="0"/>
              </a:rPr>
              <a:pPr/>
              <a:t>9</a:t>
            </a:fld>
            <a:endParaRPr lang="en-US" sz="1200">
              <a:latin typeface="Calibri Ligh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09C69F1-CC29-2947-8CA4-F737359222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964" b="8236"/>
          <a:stretch/>
        </p:blipFill>
        <p:spPr>
          <a:xfrm>
            <a:off x="0" y="-1"/>
            <a:ext cx="24377650" cy="13716001"/>
          </a:xfrm>
        </p:spPr>
      </p:pic>
      <p:sp>
        <p:nvSpPr>
          <p:cNvPr id="7" name="TextBox 6"/>
          <p:cNvSpPr txBox="1"/>
          <p:nvPr/>
        </p:nvSpPr>
        <p:spPr>
          <a:xfrm>
            <a:off x="5354736" y="11575220"/>
            <a:ext cx="14161249" cy="1661993"/>
          </a:xfrm>
          <a:prstGeom prst="rect">
            <a:avLst/>
          </a:prstGeom>
          <a:noFill/>
          <a:effectLst>
            <a:glow rad="101600">
              <a:schemeClr val="accent1">
                <a:satMod val="175000"/>
                <a:alpha val="40000"/>
              </a:schemeClr>
            </a:glow>
            <a:outerShdw blurRad="50800" dist="38100" dir="5400000" algn="t" rotWithShape="0">
              <a:prstClr val="black">
                <a:alpha val="40000"/>
              </a:prstClr>
            </a:outerShdw>
          </a:effectLst>
        </p:spPr>
        <p:txBody>
          <a:bodyPr wrap="none">
            <a:spAutoFit/>
          </a:bodyPr>
          <a:lstStyle/>
          <a:p>
            <a:pPr algn="ctr" defTabSz="1828434" eaLnBrk="1" fontAlgn="auto" hangingPunct="1">
              <a:spcBef>
                <a:spcPts val="0"/>
              </a:spcBef>
              <a:spcAft>
                <a:spcPts val="0"/>
              </a:spcAft>
              <a:defRPr/>
            </a:pPr>
            <a:r>
              <a:rPr lang="en-US" sz="10200" kern="2400" spc="5500" dirty="0">
                <a:solidFill>
                  <a:schemeClr val="bg1"/>
                </a:solidFill>
                <a:effectLst>
                  <a:outerShdw blurRad="50800" dist="38100" dir="2700000" algn="tl" rotWithShape="0">
                    <a:prstClr val="black">
                      <a:alpha val="40000"/>
                    </a:prstClr>
                  </a:outerShdw>
                </a:effectLst>
                <a:latin typeface="Arial" panose="020B0604020202020204" pitchFamily="34" charset="0"/>
                <a:ea typeface="Montserrat" charset="0"/>
                <a:cs typeface="Arial" panose="020B0604020202020204" pitchFamily="34" charset="0"/>
              </a:rPr>
              <a:t>TEACHINGS</a:t>
            </a:r>
          </a:p>
        </p:txBody>
      </p:sp>
      <p:sp>
        <p:nvSpPr>
          <p:cNvPr id="9" name="TextBox 8"/>
          <p:cNvSpPr txBox="1"/>
          <p:nvPr/>
        </p:nvSpPr>
        <p:spPr>
          <a:xfrm>
            <a:off x="9268013" y="11344387"/>
            <a:ext cx="5262403" cy="461665"/>
          </a:xfrm>
          <a:prstGeom prst="rect">
            <a:avLst/>
          </a:prstGeom>
          <a:noFill/>
          <a:effectLst>
            <a:glow rad="101600">
              <a:schemeClr val="accent1">
                <a:satMod val="175000"/>
                <a:alpha val="40000"/>
              </a:schemeClr>
            </a:glow>
            <a:outerShdw blurRad="50800" dist="38100" dir="5400000" algn="t" rotWithShape="0">
              <a:prstClr val="black">
                <a:alpha val="40000"/>
              </a:prstClr>
            </a:outerShdw>
          </a:effectLst>
        </p:spPr>
        <p:txBody>
          <a:bodyPr wrap="none">
            <a:spAutoFit/>
          </a:bodyPr>
          <a:lstStyle/>
          <a:p>
            <a:pPr algn="ctr" defTabSz="1828434" eaLnBrk="1" fontAlgn="auto" hangingPunct="1">
              <a:spcBef>
                <a:spcPts val="0"/>
              </a:spcBef>
              <a:spcAft>
                <a:spcPts val="0"/>
              </a:spcAft>
              <a:defRPr/>
            </a:pPr>
            <a:r>
              <a:rPr lang="en-US" sz="2400" b="1" spc="2000" dirty="0">
                <a:solidFill>
                  <a:schemeClr val="bg1"/>
                </a:solidFill>
                <a:latin typeface="Arial" panose="020B0604020202020204" pitchFamily="34" charset="0"/>
                <a:ea typeface="Montserrat" charset="0"/>
                <a:cs typeface="Arial" panose="020B0604020202020204" pitchFamily="34" charset="0"/>
              </a:rPr>
              <a:t>WAMPUM BELT</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1826" y="68054"/>
            <a:ext cx="5386809" cy="82186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Wampum-002.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4" name="Rectangle 3"/>
          <p:cNvSpPr/>
          <p:nvPr/>
        </p:nvSpPr>
        <p:spPr>
          <a:xfrm>
            <a:off x="0" y="3687385"/>
            <a:ext cx="24377650" cy="6219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 name="Rectangle 9"/>
          <p:cNvSpPr/>
          <p:nvPr/>
        </p:nvSpPr>
        <p:spPr>
          <a:xfrm>
            <a:off x="2765858" y="6484035"/>
            <a:ext cx="19163443" cy="4023217"/>
          </a:xfrm>
          <a:prstGeom prst="rect">
            <a:avLst/>
          </a:prstGeom>
        </p:spPr>
        <p:txBody>
          <a:bodyPr wrap="square">
            <a:spAutoFit/>
          </a:bodyPr>
          <a:lstStyle/>
          <a:p>
            <a:pPr>
              <a:lnSpc>
                <a:spcPct val="150000"/>
              </a:lnSpc>
            </a:pPr>
            <a:r>
              <a:rPr lang="en-CA" dirty="0">
                <a:latin typeface="Arial" panose="020B0604020202020204" pitchFamily="34" charset="0"/>
                <a:cs typeface="Arial" panose="020B0604020202020204" pitchFamily="34" charset="0"/>
              </a:rPr>
              <a:t>The two rows can function as a framework </a:t>
            </a:r>
            <a:r>
              <a:rPr lang="en-US" dirty="0">
                <a:latin typeface="Arial" panose="020B0604020202020204" pitchFamily="34" charset="0"/>
                <a:cs typeface="Arial" panose="020B0604020202020204" pitchFamily="34" charset="0"/>
              </a:rPr>
              <a:t>for decolonization &amp; reconciliation. Since holding true to the Two Row means supporting the right of Indigenous people to maintain themselves on their own land according to their own systems of self-governance, organization, and economics.</a:t>
            </a:r>
            <a:endParaRPr lang="en-CA" dirty="0">
              <a:latin typeface="Arial" panose="020B0604020202020204" pitchFamily="34" charset="0"/>
              <a:cs typeface="Arial" panose="020B0604020202020204" pitchFamily="34" charset="0"/>
            </a:endParaRPr>
          </a:p>
          <a:p>
            <a:pPr>
              <a:lnSpc>
                <a:spcPct val="150000"/>
              </a:lnSpc>
            </a:pPr>
            <a:endParaRPr lang="en-CA" sz="3000" b="1" dirty="0">
              <a:latin typeface="Arial" panose="020B0604020202020204" pitchFamily="34" charset="0"/>
              <a:cs typeface="Arial" panose="020B0604020202020204" pitchFamily="34" charset="0"/>
            </a:endParaRPr>
          </a:p>
        </p:txBody>
      </p:sp>
      <p:sp>
        <p:nvSpPr>
          <p:cNvPr id="7" name="TextBox 12"/>
          <p:cNvSpPr txBox="1">
            <a:spLocks noChangeArrowheads="1"/>
          </p:cNvSpPr>
          <p:nvPr/>
        </p:nvSpPr>
        <p:spPr bwMode="auto">
          <a:xfrm>
            <a:off x="4063823" y="5202783"/>
            <a:ext cx="1621477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THE TWO ROWS AS A FRAMEWORK</a:t>
            </a:r>
          </a:p>
        </p:txBody>
      </p:sp>
      <p:sp>
        <p:nvSpPr>
          <p:cNvPr id="11" name="TextBox 10"/>
          <p:cNvSpPr txBox="1"/>
          <p:nvPr/>
        </p:nvSpPr>
        <p:spPr>
          <a:xfrm>
            <a:off x="7504557" y="486422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8" name="TextBox 7"/>
          <p:cNvSpPr txBox="1"/>
          <p:nvPr/>
        </p:nvSpPr>
        <p:spPr>
          <a:xfrm>
            <a:off x="220865" y="201349"/>
            <a:ext cx="6162721" cy="400110"/>
          </a:xfrm>
          <a:prstGeom prst="rect">
            <a:avLst/>
          </a:prstGeom>
          <a:noFill/>
        </p:spPr>
        <p:txBody>
          <a:bodyPr wrap="square" rtlCol="0">
            <a:spAutoFit/>
          </a:bodyPr>
          <a:lstStyle/>
          <a:p>
            <a:r>
              <a:rPr lang="en-GB" sz="2000" dirty="0">
                <a:solidFill>
                  <a:schemeClr val="tx2"/>
                </a:solidFill>
                <a:latin typeface="Arial"/>
                <a:cs typeface="Arial"/>
              </a:rPr>
              <a:t>The two row wampum belt</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12275813" y="1687551"/>
            <a:ext cx="1072515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THE TWO ROW WAMPUM REMAINS</a:t>
            </a:r>
          </a:p>
        </p:txBody>
      </p:sp>
      <p:pic>
        <p:nvPicPr>
          <p:cNvPr id="6" name="Picture 5" descr="Artboard 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8018" y="10926259"/>
            <a:ext cx="5386809" cy="821861"/>
          </a:xfrm>
          <a:prstGeom prst="rect">
            <a:avLst/>
          </a:prstGeom>
        </p:spPr>
      </p:pic>
      <p:sp>
        <p:nvSpPr>
          <p:cNvPr id="8" name="TextBox 7"/>
          <p:cNvSpPr txBox="1"/>
          <p:nvPr/>
        </p:nvSpPr>
        <p:spPr>
          <a:xfrm>
            <a:off x="12901288" y="134899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3" name="Rectangle 2"/>
          <p:cNvSpPr/>
          <p:nvPr/>
        </p:nvSpPr>
        <p:spPr>
          <a:xfrm>
            <a:off x="12275813" y="3750343"/>
            <a:ext cx="11175836" cy="10756791"/>
          </a:xfrm>
          <a:prstGeom prst="rect">
            <a:avLst/>
          </a:prstGeom>
        </p:spPr>
        <p:txBody>
          <a:bodyPr wrap="square">
            <a:spAutoFit/>
          </a:bodyPr>
          <a:lstStyle/>
          <a:p>
            <a:pPr>
              <a:lnSpc>
                <a:spcPct val="150000"/>
              </a:lnSpc>
            </a:pPr>
            <a:r>
              <a:rPr lang="en-US" dirty="0">
                <a:latin typeface="Arial" panose="020B0604020202020204" pitchFamily="34" charset="0"/>
                <a:cs typeface="Arial" panose="020B0604020202020204" pitchFamily="34" charset="0"/>
              </a:rPr>
              <a:t>The Two Row Wampum remains a treaty relationship that Haudenosaunee and other Indigenous nations defend today, even if the Canadian state has failed to uphold the principles of the treaties it inherited from the British Crown</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The British Crown and the colonial Canadian State have been unwilling to respect the self-determination of Indigenous peoples or to uphold the Two Row Wampum. Still, non-Indigenous people can learn this history and inform others about the original framework based on genuine peace, respect, and friendship with Indigenous peoples.</a:t>
            </a:r>
          </a:p>
          <a:p>
            <a:pPr>
              <a:lnSpc>
                <a:spcPct val="150000"/>
              </a:lnSpc>
            </a:pPr>
            <a:r>
              <a:rPr lang="en-US" sz="3000" dirty="0">
                <a:latin typeface="Arial" panose="020B0604020202020204" pitchFamily="34" charset="0"/>
                <a:cs typeface="Arial" panose="020B0604020202020204" pitchFamily="34" charset="0"/>
              </a:rPr>
              <a:t> </a:t>
            </a:r>
          </a:p>
        </p:txBody>
      </p:sp>
      <p:pic>
        <p:nvPicPr>
          <p:cNvPr id="9" name="Picture Placeholder 8" descr="Wampum-008.jpg"/>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p:pic>
      <p:sp>
        <p:nvSpPr>
          <p:cNvPr id="10" name="TextBox 9"/>
          <p:cNvSpPr txBox="1"/>
          <p:nvPr/>
        </p:nvSpPr>
        <p:spPr>
          <a:xfrm>
            <a:off x="139799" y="13143903"/>
            <a:ext cx="6162721" cy="400110"/>
          </a:xfrm>
          <a:prstGeom prst="rect">
            <a:avLst/>
          </a:prstGeom>
          <a:noFill/>
        </p:spPr>
        <p:txBody>
          <a:bodyPr wrap="square" rtlCol="0">
            <a:spAutoFit/>
          </a:bodyPr>
          <a:lstStyle/>
          <a:p>
            <a:r>
              <a:rPr lang="en-GB" sz="2000" dirty="0">
                <a:solidFill>
                  <a:schemeClr val="bg1"/>
                </a:solidFill>
                <a:latin typeface="Arial"/>
                <a:cs typeface="Arial"/>
              </a:rPr>
              <a:t>The two row wampum belt</a:t>
            </a:r>
          </a:p>
        </p:txBody>
      </p:sp>
    </p:spTree>
    <p:extLst>
      <p:ext uri="{BB962C8B-B14F-4D97-AF65-F5344CB8AC3E}">
        <p14:creationId xmlns:p14="http://schemas.microsoft.com/office/powerpoint/2010/main" val="9905555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p:cNvSpPr txBox="1">
            <a:spLocks noChangeArrowheads="1"/>
          </p:cNvSpPr>
          <p:nvPr/>
        </p:nvSpPr>
        <p:spPr bwMode="auto">
          <a:xfrm>
            <a:off x="2267995" y="1865035"/>
            <a:ext cx="19817444"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1A6BAD"/>
                </a:solidFill>
                <a:latin typeface="Arial" panose="020B0604020202020204" pitchFamily="34" charset="0"/>
                <a:cs typeface="Arial" panose="020B0604020202020204" pitchFamily="34" charset="0"/>
              </a:rPr>
              <a:t>REDEFINING THE RELATIONSHIP</a:t>
            </a:r>
          </a:p>
        </p:txBody>
      </p:sp>
      <p:sp>
        <p:nvSpPr>
          <p:cNvPr id="7" name="Rectangle 6"/>
          <p:cNvSpPr/>
          <p:nvPr/>
        </p:nvSpPr>
        <p:spPr>
          <a:xfrm>
            <a:off x="3640509" y="3434695"/>
            <a:ext cx="17652233" cy="3982822"/>
          </a:xfrm>
          <a:prstGeom prst="rect">
            <a:avLst/>
          </a:prstGeom>
        </p:spPr>
        <p:txBody>
          <a:bodyPr wrap="square">
            <a:spAutoFit/>
          </a:bodyPr>
          <a:lstStyle/>
          <a:p>
            <a:pPr>
              <a:lnSpc>
                <a:spcPct val="150000"/>
              </a:lnSpc>
            </a:pPr>
            <a:r>
              <a:rPr lang="en-US" dirty="0">
                <a:latin typeface="Arial" panose="020B0604020202020204" pitchFamily="34" charset="0"/>
                <a:cs typeface="Arial" panose="020B0604020202020204" pitchFamily="34" charset="0"/>
              </a:rPr>
              <a:t>With the rise of a new cycle of Indigenous struggles, and with the global crisis of capitalism intensifying, the recent 400th anniversary of the Two Row Wampum is a good moment for us to start redefining the relationship between Indigenous and non-Indigenous peoples.</a:t>
            </a:r>
          </a:p>
          <a:p>
            <a:pPr>
              <a:lnSpc>
                <a:spcPct val="150000"/>
              </a:lnSpc>
            </a:pPr>
            <a:endParaRPr lang="en-US" sz="2800" dirty="0">
              <a:latin typeface="Arial" panose="020B0604020202020204" pitchFamily="34" charset="0"/>
              <a:cs typeface="Arial" panose="020B0604020202020204" pitchFamily="34" charset="0"/>
            </a:endParaRPr>
          </a:p>
        </p:txBody>
      </p:sp>
      <p:sp>
        <p:nvSpPr>
          <p:cNvPr id="9" name="TextBox 8"/>
          <p:cNvSpPr txBox="1"/>
          <p:nvPr/>
        </p:nvSpPr>
        <p:spPr>
          <a:xfrm>
            <a:off x="7438851" y="165584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pic>
        <p:nvPicPr>
          <p:cNvPr id="2" name="Picture 1" descr="Logo_colou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52942" y="12784667"/>
            <a:ext cx="6104333" cy="931333"/>
          </a:xfrm>
          <a:prstGeom prst="rect">
            <a:avLst/>
          </a:prstGeom>
        </p:spPr>
      </p:pic>
      <p:pic>
        <p:nvPicPr>
          <p:cNvPr id="5" name="Picture Placeholder 4" descr="2016_06_17_SACRED_WALK_014.JPG"/>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2995041" y="7053263"/>
            <a:ext cx="6099176" cy="5402262"/>
          </a:xfrm>
        </p:spPr>
      </p:pic>
      <p:pic>
        <p:nvPicPr>
          <p:cNvPr id="10" name="Picture Placeholder 9" descr="2016_06_17_SACRED_WALK_116.JPG"/>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15193566" y="7052945"/>
            <a:ext cx="6099175" cy="5402262"/>
          </a:xfrm>
        </p:spPr>
      </p:pic>
      <p:pic>
        <p:nvPicPr>
          <p:cNvPr id="13" name="Picture Placeholder 12" descr="2016_06_17_SACRED_WALK_001.JPG"/>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a:xfrm>
            <a:off x="9094788" y="7053263"/>
            <a:ext cx="6099175" cy="5402262"/>
          </a:xfrm>
        </p:spPr>
      </p:pic>
    </p:spTree>
    <p:extLst>
      <p:ext uri="{BB962C8B-B14F-4D97-AF65-F5344CB8AC3E}">
        <p14:creationId xmlns:p14="http://schemas.microsoft.com/office/powerpoint/2010/main" val="17303999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548916" y="4636591"/>
            <a:ext cx="10579578" cy="9079409"/>
          </a:xfrm>
          <a:prstGeom prst="rect">
            <a:avLst/>
          </a:prstGeom>
        </p:spPr>
        <p:txBody>
          <a:bodyPr wrap="square">
            <a:spAutoFit/>
          </a:bodyPr>
          <a:lstStyle/>
          <a:p>
            <a:pPr>
              <a:lnSpc>
                <a:spcPct val="150000"/>
              </a:lnSpc>
            </a:pPr>
            <a:r>
              <a:rPr lang="en-US" sz="3200" b="1" dirty="0">
                <a:latin typeface="Arial" panose="020B0604020202020204" pitchFamily="34" charset="0"/>
                <a:cs typeface="Arial" panose="020B0604020202020204" pitchFamily="34" charset="0"/>
              </a:rPr>
              <a:t>One of the oldest </a:t>
            </a:r>
            <a:r>
              <a:rPr lang="en-US" sz="3200" b="1" dirty="0" smtClean="0">
                <a:latin typeface="Arial" panose="020B0604020202020204" pitchFamily="34" charset="0"/>
                <a:cs typeface="Arial" panose="020B0604020202020204" pitchFamily="34" charset="0"/>
              </a:rPr>
              <a:t>treaties btw. </a:t>
            </a:r>
            <a:r>
              <a:rPr lang="en-US" sz="3200" b="1" dirty="0" err="1" smtClean="0">
                <a:latin typeface="Arial" panose="020B0604020202020204" pitchFamily="34" charset="0"/>
                <a:cs typeface="Arial" panose="020B0604020202020204" pitchFamily="34" charset="0"/>
              </a:rPr>
              <a:t>Onkwehonweh</a:t>
            </a:r>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(original people) of Turtle Island (North America) and European immigrants.</a:t>
            </a:r>
          </a:p>
          <a:p>
            <a:pPr>
              <a:lnSpc>
                <a:spcPct val="150000"/>
              </a:lnSpc>
            </a:pPr>
            <a:endParaRPr lang="en-US" sz="3200" dirty="0">
              <a:latin typeface="Arial" panose="020B0604020202020204" pitchFamily="34" charset="0"/>
              <a:cs typeface="Arial" panose="020B0604020202020204" pitchFamily="34" charset="0"/>
            </a:endParaRPr>
          </a:p>
          <a:p>
            <a:pPr>
              <a:lnSpc>
                <a:spcPct val="150000"/>
              </a:lnSpc>
            </a:pPr>
            <a:r>
              <a:rPr lang="en-US" sz="3200" b="1" dirty="0">
                <a:latin typeface="Arial" panose="020B0604020202020204" pitchFamily="34" charset="0"/>
                <a:cs typeface="Arial" panose="020B0604020202020204" pitchFamily="34" charset="0"/>
              </a:rPr>
              <a:t>M</a:t>
            </a:r>
            <a:r>
              <a:rPr lang="en-US" sz="3200" b="1" dirty="0" smtClean="0">
                <a:latin typeface="Arial" panose="020B0604020202020204" pitchFamily="34" charset="0"/>
                <a:cs typeface="Arial" panose="020B0604020202020204" pitchFamily="34" charset="0"/>
              </a:rPr>
              <a:t>ade </a:t>
            </a:r>
            <a:r>
              <a:rPr lang="en-US" sz="3200" b="1" dirty="0">
                <a:latin typeface="Arial" panose="020B0604020202020204" pitchFamily="34" charset="0"/>
                <a:cs typeface="Arial" panose="020B0604020202020204" pitchFamily="34" charset="0"/>
              </a:rPr>
              <a:t>in 1613</a:t>
            </a:r>
            <a:r>
              <a:rPr lang="en-US" sz="3200" dirty="0">
                <a:latin typeface="Arial" panose="020B0604020202020204" pitchFamily="34" charset="0"/>
                <a:cs typeface="Arial" panose="020B0604020202020204" pitchFamily="34" charset="0"/>
              </a:rPr>
              <a:t>: between </a:t>
            </a:r>
            <a:r>
              <a:rPr lang="en-US" sz="3200" dirty="0" smtClean="0">
                <a:latin typeface="Arial" panose="020B0604020202020204" pitchFamily="34" charset="0"/>
                <a:cs typeface="Arial" panose="020B0604020202020204" pitchFamily="34" charset="0"/>
              </a:rPr>
              <a:t>Dutch </a:t>
            </a:r>
            <a:r>
              <a:rPr lang="en-US" sz="3200" dirty="0">
                <a:latin typeface="Arial" panose="020B0604020202020204" pitchFamily="34" charset="0"/>
                <a:cs typeface="Arial" panose="020B0604020202020204" pitchFamily="34" charset="0"/>
              </a:rPr>
              <a:t>and </a:t>
            </a:r>
            <a:r>
              <a:rPr lang="en-US" sz="3200" dirty="0" smtClean="0">
                <a:latin typeface="Arial" panose="020B0604020202020204" pitchFamily="34" charset="0"/>
                <a:cs typeface="Arial" panose="020B0604020202020204" pitchFamily="34" charset="0"/>
              </a:rPr>
              <a:t>Haudenosaunee </a:t>
            </a:r>
            <a:r>
              <a:rPr lang="en-US" sz="3200" dirty="0">
                <a:latin typeface="Arial" panose="020B0604020202020204" pitchFamily="34" charset="0"/>
                <a:cs typeface="Arial" panose="020B0604020202020204" pitchFamily="34" charset="0"/>
              </a:rPr>
              <a:t>(Iroquois) as Dutch traders and settlers moved up the Hudson River into </a:t>
            </a:r>
            <a:r>
              <a:rPr lang="en-US" sz="3200" dirty="0" err="1">
                <a:latin typeface="Arial" panose="020B0604020202020204" pitchFamily="34" charset="0"/>
                <a:cs typeface="Arial" panose="020B0604020202020204" pitchFamily="34" charset="0"/>
              </a:rPr>
              <a:t>Kanien’kehá:ka</a:t>
            </a:r>
            <a:r>
              <a:rPr lang="en-US" sz="3200" dirty="0">
                <a:latin typeface="Arial" panose="020B0604020202020204" pitchFamily="34" charset="0"/>
                <a:cs typeface="Arial" panose="020B0604020202020204" pitchFamily="34" charset="0"/>
              </a:rPr>
              <a:t> (Mohawk) territory. </a:t>
            </a:r>
          </a:p>
          <a:p>
            <a:pPr>
              <a:lnSpc>
                <a:spcPct val="150000"/>
              </a:lnSpc>
            </a:pPr>
            <a:endParaRPr lang="en-US" sz="3200" dirty="0">
              <a:latin typeface="Arial" panose="020B0604020202020204" pitchFamily="34" charset="0"/>
              <a:cs typeface="Arial" panose="020B0604020202020204" pitchFamily="34" charset="0"/>
            </a:endParaRPr>
          </a:p>
          <a:p>
            <a:pPr>
              <a:lnSpc>
                <a:spcPct val="150000"/>
              </a:lnSpc>
            </a:pPr>
            <a:r>
              <a:rPr lang="en-US" sz="3200" b="1" dirty="0">
                <a:latin typeface="Arial" panose="020B0604020202020204" pitchFamily="34" charset="0"/>
                <a:cs typeface="Arial" panose="020B0604020202020204" pitchFamily="34" charset="0"/>
              </a:rPr>
              <a:t>The Dutch initially Proposed a patriarchal relationship with themselves as fathers and the </a:t>
            </a:r>
            <a:r>
              <a:rPr lang="en-US" sz="3200" b="1" dirty="0" err="1">
                <a:latin typeface="Arial" panose="020B0604020202020204" pitchFamily="34" charset="0"/>
                <a:cs typeface="Arial" panose="020B0604020202020204" pitchFamily="34" charset="0"/>
              </a:rPr>
              <a:t>Haudenosaunee</a:t>
            </a:r>
            <a:r>
              <a:rPr lang="en-US" sz="3200" b="1" dirty="0">
                <a:latin typeface="Arial" panose="020B0604020202020204" pitchFamily="34" charset="0"/>
                <a:cs typeface="Arial" panose="020B0604020202020204" pitchFamily="34" charset="0"/>
              </a:rPr>
              <a:t> people as children. </a:t>
            </a:r>
            <a:endParaRPr lang="en-US" sz="3200" b="1" baseline="30000" dirty="0">
              <a:latin typeface="Arial" panose="020B0604020202020204" pitchFamily="34" charset="0"/>
              <a:cs typeface="Arial" panose="020B0604020202020204" pitchFamily="34" charset="0"/>
            </a:endParaRPr>
          </a:p>
          <a:p>
            <a:pPr>
              <a:lnSpc>
                <a:spcPct val="150000"/>
              </a:lnSpc>
            </a:pP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baseline="30000" dirty="0">
              <a:latin typeface="Arial" panose="020B0604020202020204" pitchFamily="34" charset="0"/>
              <a:cs typeface="Arial" panose="020B0604020202020204" pitchFamily="34" charset="0"/>
            </a:endParaRPr>
          </a:p>
        </p:txBody>
      </p:sp>
      <p:sp>
        <p:nvSpPr>
          <p:cNvPr id="8" name="TextBox 12"/>
          <p:cNvSpPr txBox="1">
            <a:spLocks noChangeArrowheads="1"/>
          </p:cNvSpPr>
          <p:nvPr/>
        </p:nvSpPr>
        <p:spPr bwMode="auto">
          <a:xfrm>
            <a:off x="11579885" y="3017803"/>
            <a:ext cx="1251764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THE TWO ROW WAMPUM</a:t>
            </a:r>
          </a:p>
        </p:txBody>
      </p:sp>
      <p:sp>
        <p:nvSpPr>
          <p:cNvPr id="6" name="TextBox 5"/>
          <p:cNvSpPr txBox="1"/>
          <p:nvPr/>
        </p:nvSpPr>
        <p:spPr>
          <a:xfrm>
            <a:off x="12966677" y="267924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10" name="TextBox 9"/>
          <p:cNvSpPr txBox="1"/>
          <p:nvPr/>
        </p:nvSpPr>
        <p:spPr>
          <a:xfrm>
            <a:off x="240258" y="12836493"/>
            <a:ext cx="6246719" cy="707886"/>
          </a:xfrm>
          <a:prstGeom prst="rect">
            <a:avLst/>
          </a:prstGeom>
          <a:noFill/>
        </p:spPr>
        <p:txBody>
          <a:bodyPr wrap="square" rtlCol="0">
            <a:spAutoFit/>
          </a:bodyPr>
          <a:lstStyle/>
          <a:p>
            <a:r>
              <a:rPr lang="en-US" sz="2000" i="1" dirty="0">
                <a:solidFill>
                  <a:srgbClr val="FFFFFF"/>
                </a:solidFill>
                <a:latin typeface="Arial"/>
                <a:cs typeface="Arial"/>
              </a:rPr>
              <a:t>Champlain Trading with the Indians’</a:t>
            </a:r>
            <a:r>
              <a:rPr lang="en-US" sz="2000" dirty="0">
                <a:solidFill>
                  <a:srgbClr val="FFFFFF"/>
                </a:solidFill>
                <a:latin typeface="Arial"/>
                <a:cs typeface="Arial"/>
              </a:rPr>
              <a:t>(1911)</a:t>
            </a:r>
          </a:p>
          <a:p>
            <a:r>
              <a:rPr lang="en-US" sz="2000" dirty="0">
                <a:solidFill>
                  <a:srgbClr val="FFFFFF"/>
                </a:solidFill>
                <a:latin typeface="Arial"/>
                <a:cs typeface="Arial"/>
              </a:rPr>
              <a:t> by Charles William Jefferys </a:t>
            </a:r>
            <a:endParaRPr lang="en-GB" sz="2000" dirty="0">
              <a:solidFill>
                <a:srgbClr val="FFFFFF"/>
              </a:solidFill>
              <a:latin typeface="Arial"/>
              <a:cs typeface="Arial"/>
            </a:endParaRPr>
          </a:p>
        </p:txBody>
      </p:sp>
      <p:pic>
        <p:nvPicPr>
          <p:cNvPr id="12" name="Picture Placeholder 11">
            <a:extLst>
              <a:ext uri="{FF2B5EF4-FFF2-40B4-BE49-F238E27FC236}">
                <a16:creationId xmlns:a16="http://schemas.microsoft.com/office/drawing/2014/main" id="{0EA4296A-0A3B-DB47-83EC-4E0EC9689CF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379" r="6379"/>
          <a:stretch>
            <a:fillRect/>
          </a:stretch>
        </p:blipFill>
        <p:spPr/>
      </p:pic>
    </p:spTree>
    <p:extLst>
      <p:ext uri="{BB962C8B-B14F-4D97-AF65-F5344CB8AC3E}">
        <p14:creationId xmlns:p14="http://schemas.microsoft.com/office/powerpoint/2010/main" val="17572152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6" name="TextBox 12"/>
          <p:cNvSpPr txBox="1">
            <a:spLocks noChangeArrowheads="1"/>
          </p:cNvSpPr>
          <p:nvPr/>
        </p:nvSpPr>
        <p:spPr bwMode="auto">
          <a:xfrm>
            <a:off x="1315040" y="3442817"/>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OUR OWN WAYS</a:t>
            </a:r>
          </a:p>
        </p:txBody>
      </p:sp>
      <p:sp>
        <p:nvSpPr>
          <p:cNvPr id="9" name="TextBox 8"/>
          <p:cNvSpPr txBox="1"/>
          <p:nvPr/>
        </p:nvSpPr>
        <p:spPr>
          <a:xfrm>
            <a:off x="2207428" y="301780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3" name="Rectangle 2"/>
          <p:cNvSpPr/>
          <p:nvPr/>
        </p:nvSpPr>
        <p:spPr>
          <a:xfrm>
            <a:off x="1761234" y="4741213"/>
            <a:ext cx="10366588" cy="8586966"/>
          </a:xfrm>
          <a:prstGeom prst="rect">
            <a:avLst/>
          </a:prstGeom>
        </p:spPr>
        <p:txBody>
          <a:bodyPr wrap="square">
            <a:spAutoFit/>
          </a:bodyPr>
          <a:lstStyle/>
          <a:p>
            <a:endParaRPr lang="en-US" sz="2800"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Haudenosaunee</a:t>
            </a:r>
            <a:r>
              <a:rPr lang="en-US" dirty="0">
                <a:latin typeface="Arial" panose="020B0604020202020204" pitchFamily="34" charset="0"/>
                <a:cs typeface="Arial" panose="020B0604020202020204" pitchFamily="34" charset="0"/>
              </a:rPr>
              <a:t> rejected this notion and instead proposed:</a:t>
            </a:r>
          </a:p>
          <a:p>
            <a:endParaRPr lang="en-US" b="1" dirty="0">
              <a:latin typeface="Arial" panose="020B0604020202020204" pitchFamily="34" charset="0"/>
              <a:cs typeface="Arial" panose="020B0604020202020204" pitchFamily="34" charset="0"/>
            </a:endParaRPr>
          </a:p>
          <a:p>
            <a:r>
              <a:rPr lang="en-US" b="1" dirty="0">
                <a:solidFill>
                  <a:srgbClr val="1A6BAD"/>
                </a:solidFill>
                <a:latin typeface="Arial" panose="020B0604020202020204" pitchFamily="34" charset="0"/>
                <a:cs typeface="Arial" panose="020B0604020202020204" pitchFamily="34" charset="0"/>
              </a:rPr>
              <a:t>One, a </a:t>
            </a:r>
            <a:r>
              <a:rPr lang="en-US" b="1" dirty="0" err="1">
                <a:solidFill>
                  <a:srgbClr val="1A6BAD"/>
                </a:solidFill>
                <a:latin typeface="Arial" panose="020B0604020202020204" pitchFamily="34" charset="0"/>
                <a:cs typeface="Arial" panose="020B0604020202020204" pitchFamily="34" charset="0"/>
              </a:rPr>
              <a:t>birchbark</a:t>
            </a:r>
            <a:r>
              <a:rPr lang="en-US" b="1" dirty="0">
                <a:solidFill>
                  <a:srgbClr val="1A6BAD"/>
                </a:solidFill>
                <a:latin typeface="Arial" panose="020B0604020202020204" pitchFamily="34" charset="0"/>
                <a:cs typeface="Arial" panose="020B0604020202020204" pitchFamily="34" charset="0"/>
              </a:rPr>
              <a:t> canoe, will be for the Indian People, their laws, their customs, and their ways.</a:t>
            </a:r>
          </a:p>
          <a:p>
            <a:endParaRPr lang="en-US" b="1" dirty="0">
              <a:solidFill>
                <a:srgbClr val="1A6BAD"/>
              </a:solidFill>
              <a:latin typeface="Arial" panose="020B0604020202020204" pitchFamily="34" charset="0"/>
              <a:cs typeface="Arial" panose="020B0604020202020204" pitchFamily="34" charset="0"/>
            </a:endParaRPr>
          </a:p>
          <a:p>
            <a:r>
              <a:rPr lang="en-US" b="1" dirty="0">
                <a:solidFill>
                  <a:srgbClr val="1A6BAD"/>
                </a:solidFill>
                <a:latin typeface="Arial" panose="020B0604020202020204" pitchFamily="34" charset="0"/>
                <a:cs typeface="Arial" panose="020B0604020202020204" pitchFamily="34" charset="0"/>
              </a:rPr>
              <a:t>The other, a ship, will be for the white people and their laws, their customs, and their ways.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Indigenous peoples were intent on maintaining their own ways of life.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p>
        </p:txBody>
      </p:sp>
      <p:pic>
        <p:nvPicPr>
          <p:cNvPr id="13" name="Picture Placeholder 12" descr="Goldie-1.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7" name="TextBox 6"/>
          <p:cNvSpPr txBox="1"/>
          <p:nvPr/>
        </p:nvSpPr>
        <p:spPr>
          <a:xfrm>
            <a:off x="14514163" y="13120696"/>
            <a:ext cx="7487169" cy="400110"/>
          </a:xfrm>
          <a:prstGeom prst="rect">
            <a:avLst/>
          </a:prstGeom>
          <a:noFill/>
        </p:spPr>
        <p:txBody>
          <a:bodyPr wrap="square" rtlCol="0">
            <a:spAutoFit/>
          </a:bodyPr>
          <a:lstStyle/>
          <a:p>
            <a:r>
              <a:rPr lang="en-CA" sz="2000" i="1" dirty="0">
                <a:solidFill>
                  <a:schemeClr val="bg1"/>
                </a:solidFill>
                <a:latin typeface="Arial"/>
                <a:cs typeface="Arial"/>
              </a:rPr>
              <a:t>Goldie Jamison Conklin</a:t>
            </a:r>
            <a:r>
              <a:rPr lang="en-CA" sz="2000" dirty="0">
                <a:solidFill>
                  <a:schemeClr val="bg1"/>
                </a:solidFill>
                <a:latin typeface="Arial"/>
                <a:cs typeface="Arial"/>
              </a:rPr>
              <a:t>, a Seneca of the Heron (1912)</a:t>
            </a:r>
            <a:endParaRPr lang="en-US" sz="2000" dirty="0">
              <a:solidFill>
                <a:schemeClr val="bg1"/>
              </a:solidFill>
              <a:latin typeface="Arial"/>
              <a:cs typeface="Aria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8C16E6-7663-064F-AB61-285446F3EB5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1" name="Rectangle 10"/>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10243" name="TextBox 17"/>
          <p:cNvSpPr txBox="1">
            <a:spLocks noChangeArrowheads="1"/>
          </p:cNvSpPr>
          <p:nvPr/>
        </p:nvSpPr>
        <p:spPr bwMode="auto">
          <a:xfrm>
            <a:off x="1993013" y="8586091"/>
            <a:ext cx="20521366" cy="51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indent="0" algn="ctr">
              <a:lnSpc>
                <a:spcPct val="90000"/>
              </a:lnSpc>
              <a:buNone/>
            </a:pPr>
            <a:r>
              <a:rPr lang="en-US" sz="7200" b="1" i="1" dirty="0">
                <a:solidFill>
                  <a:schemeClr val="bg1"/>
                </a:solidFill>
                <a:latin typeface="Arial" panose="020B0604020202020204" pitchFamily="34" charset="0"/>
                <a:cs typeface="Arial" panose="020B0604020202020204" pitchFamily="34" charset="0"/>
              </a:rPr>
              <a:t>“We will not be like father and son but like brothers. Our treaties symbolize two paths or two vessels, travelling down the same river together.”</a:t>
            </a:r>
          </a:p>
          <a:p>
            <a:pPr algn="ctr" eaLnBrk="1" hangingPunct="1"/>
            <a:endParaRPr lang="en-US" sz="7200" b="1" i="1" dirty="0">
              <a:solidFill>
                <a:schemeClr val="bg1"/>
              </a:solidFill>
              <a:latin typeface="Arial" panose="020B0604020202020204" pitchFamily="34" charset="0"/>
              <a:cs typeface="Arial" panose="020B0604020202020204" pitchFamily="34" charset="0"/>
            </a:endParaRPr>
          </a:p>
        </p:txBody>
      </p:sp>
      <p:sp>
        <p:nvSpPr>
          <p:cNvPr id="5" name="TextBox 2"/>
          <p:cNvSpPr txBox="1">
            <a:spLocks noChangeArrowheads="1"/>
          </p:cNvSpPr>
          <p:nvPr/>
        </p:nvSpPr>
        <p:spPr bwMode="auto">
          <a:xfrm>
            <a:off x="17126491" y="12460738"/>
            <a:ext cx="600875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i="1" dirty="0">
                <a:solidFill>
                  <a:schemeClr val="bg1"/>
                </a:solidFill>
              </a:rPr>
              <a:t>-The </a:t>
            </a:r>
            <a:r>
              <a:rPr lang="en-US" sz="2800" i="1" dirty="0" err="1">
                <a:solidFill>
                  <a:schemeClr val="bg1"/>
                </a:solidFill>
              </a:rPr>
              <a:t>Haudenosaunee</a:t>
            </a:r>
            <a:r>
              <a:rPr lang="en-US" sz="2800" i="1" dirty="0">
                <a:solidFill>
                  <a:schemeClr val="bg1"/>
                </a:solidFill>
              </a:rPr>
              <a:t>, 1613</a:t>
            </a:r>
            <a:endParaRPr lang="en-US" sz="2800" i="1" dirty="0">
              <a:solidFill>
                <a:schemeClr val="bg1"/>
              </a:solidFill>
              <a:latin typeface="Source Sans Pro"/>
              <a:cs typeface="Source Sans Pro"/>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at&amp;canoe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2688"/>
            <a:ext cx="24377650" cy="13303312"/>
          </a:xfrm>
          <a:prstGeom prst="rect">
            <a:avLst/>
          </a:prstGeom>
        </p:spPr>
      </p:pic>
      <p:sp>
        <p:nvSpPr>
          <p:cNvPr id="7" name="Rectangle 6"/>
          <p:cNvSpPr/>
          <p:nvPr/>
        </p:nvSpPr>
        <p:spPr>
          <a:xfrm>
            <a:off x="1055730" y="1718974"/>
            <a:ext cx="12176188" cy="4524315"/>
          </a:xfrm>
          <a:prstGeom prst="rect">
            <a:avLst/>
          </a:prstGeom>
        </p:spPr>
        <p:txBody>
          <a:bodyPr wrap="square">
            <a:spAutoFit/>
          </a:bodyPr>
          <a:lstStyle/>
          <a:p>
            <a:pPr algn="ctr"/>
            <a:r>
              <a:rPr lang="en-US" sz="4800" i="1" dirty="0">
                <a:solidFill>
                  <a:schemeClr val="tx2"/>
                </a:solidFill>
                <a:latin typeface="Arial" panose="020B0604020202020204" pitchFamily="34" charset="0"/>
                <a:cs typeface="Arial" panose="020B0604020202020204" pitchFamily="34" charset="0"/>
              </a:rPr>
              <a:t>“We shall each travel the river together side by side, but in our own boat. Neither of us will make compulsory laws nor interfere in the internal affairs of the other. Neither of us will try to steer the other’s vessel.”</a:t>
            </a:r>
          </a:p>
          <a:p>
            <a:pPr algn="ctr"/>
            <a:endParaRPr lang="en-US" sz="4800" i="1" dirty="0">
              <a:solidFill>
                <a:schemeClr val="tx2"/>
              </a:solidFill>
              <a:latin typeface="Arial" panose="020B0604020202020204" pitchFamily="34" charset="0"/>
              <a:cs typeface="Arial" panose="020B0604020202020204" pitchFamily="34" charset="0"/>
            </a:endParaRPr>
          </a:p>
        </p:txBody>
      </p:sp>
      <p:sp>
        <p:nvSpPr>
          <p:cNvPr id="8" name="TextBox 2"/>
          <p:cNvSpPr txBox="1">
            <a:spLocks noChangeArrowheads="1"/>
          </p:cNvSpPr>
          <p:nvPr/>
        </p:nvSpPr>
        <p:spPr bwMode="auto">
          <a:xfrm>
            <a:off x="7143824" y="6429532"/>
            <a:ext cx="465659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dirty="0">
                <a:solidFill>
                  <a:srgbClr val="1A6BAD"/>
                </a:solidFill>
                <a:latin typeface="Arial" panose="020B0604020202020204" pitchFamily="34" charset="0"/>
                <a:cs typeface="Arial" panose="020B0604020202020204" pitchFamily="34" charset="0"/>
              </a:rPr>
              <a:t>-The </a:t>
            </a:r>
            <a:r>
              <a:rPr lang="en-US" sz="2800" dirty="0" err="1">
                <a:solidFill>
                  <a:srgbClr val="1A6BAD"/>
                </a:solidFill>
                <a:latin typeface="Arial" panose="020B0604020202020204" pitchFamily="34" charset="0"/>
                <a:cs typeface="Arial" panose="020B0604020202020204" pitchFamily="34" charset="0"/>
              </a:rPr>
              <a:t>Haudenosaunee</a:t>
            </a:r>
            <a:r>
              <a:rPr lang="en-US" sz="2800" dirty="0">
                <a:solidFill>
                  <a:srgbClr val="1A6BAD"/>
                </a:solidFill>
                <a:latin typeface="Arial" panose="020B0604020202020204" pitchFamily="34" charset="0"/>
                <a:cs typeface="Arial" panose="020B0604020202020204" pitchFamily="34" charset="0"/>
              </a:rPr>
              <a:t>, 1613</a:t>
            </a:r>
          </a:p>
        </p:txBody>
      </p:sp>
    </p:spTree>
    <p:extLst>
      <p:ext uri="{BB962C8B-B14F-4D97-AF65-F5344CB8AC3E}">
        <p14:creationId xmlns:p14="http://schemas.microsoft.com/office/powerpoint/2010/main" val="4060550212"/>
      </p:ext>
    </p:extLst>
  </p:cSld>
  <p:clrMapOvr>
    <a:masterClrMapping/>
  </p:clrMapOvr>
  <p:transition spd="med" advClick="0" advTm="2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3A7CF8B-C1C5-FC4D-8B7E-F8A087DA2C5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4" b="34"/>
          <a:stretch>
            <a:fillRect/>
          </a:stretch>
        </p:blipFill>
        <p:spPr/>
      </p:pic>
      <p:sp>
        <p:nvSpPr>
          <p:cNvPr id="15363" name="TextBox 9"/>
          <p:cNvSpPr txBox="1">
            <a:spLocks noChangeArrowheads="1"/>
          </p:cNvSpPr>
          <p:nvPr/>
        </p:nvSpPr>
        <p:spPr bwMode="auto">
          <a:xfrm>
            <a:off x="4976058" y="9601200"/>
            <a:ext cx="1358557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5400" dirty="0">
                <a:solidFill>
                  <a:srgbClr val="1A6BAD"/>
                </a:solidFill>
                <a:latin typeface="Arial" panose="020B0604020202020204" pitchFamily="34" charset="0"/>
                <a:cs typeface="Arial" panose="020B0604020202020204" pitchFamily="34" charset="0"/>
              </a:rPr>
              <a:t>THE AGREEMENT</a:t>
            </a:r>
          </a:p>
        </p:txBody>
      </p:sp>
      <p:sp>
        <p:nvSpPr>
          <p:cNvPr id="9" name="Rectangle 8"/>
          <p:cNvSpPr/>
          <p:nvPr/>
        </p:nvSpPr>
        <p:spPr>
          <a:xfrm>
            <a:off x="2398989" y="10351221"/>
            <a:ext cx="20190097" cy="4708981"/>
          </a:xfrm>
          <a:prstGeom prst="rect">
            <a:avLst/>
          </a:prstGeom>
        </p:spPr>
        <p:txBody>
          <a:bodyPr wrap="square">
            <a:spAutoFit/>
          </a:bodyPr>
          <a:lstStyle/>
          <a:p>
            <a:pPr marL="342900" indent="-342900">
              <a:lnSpc>
                <a:spcPct val="150000"/>
              </a:lnSpc>
              <a:buFont typeface="Arial"/>
              <a:buChar char="•"/>
            </a:pPr>
            <a:r>
              <a:rPr lang="en-US" dirty="0">
                <a:latin typeface="Arial" panose="020B0604020202020204" pitchFamily="34" charset="0"/>
                <a:cs typeface="Arial" panose="020B0604020202020204" pitchFamily="34" charset="0"/>
              </a:rPr>
              <a:t>Well aware of the political and military strength of the </a:t>
            </a:r>
            <a:r>
              <a:rPr lang="en-US" dirty="0" err="1">
                <a:latin typeface="Arial" panose="020B0604020202020204" pitchFamily="34" charset="0"/>
                <a:cs typeface="Arial" panose="020B0604020202020204" pitchFamily="34" charset="0"/>
              </a:rPr>
              <a:t>Haudenosaunee</a:t>
            </a:r>
            <a:r>
              <a:rPr lang="en-US" dirty="0">
                <a:latin typeface="Arial" panose="020B0604020202020204" pitchFamily="34" charset="0"/>
                <a:cs typeface="Arial" panose="020B0604020202020204" pitchFamily="34" charset="0"/>
              </a:rPr>
              <a:t> Confederacy (which included the </a:t>
            </a:r>
            <a:r>
              <a:rPr lang="en-US" dirty="0" err="1">
                <a:latin typeface="Arial" panose="020B0604020202020204" pitchFamily="34" charset="0"/>
                <a:cs typeface="Arial" panose="020B0604020202020204" pitchFamily="34" charset="0"/>
              </a:rPr>
              <a:t>Kanien’kehá:ka</a:t>
            </a:r>
            <a:r>
              <a:rPr lang="en-US" dirty="0">
                <a:latin typeface="Arial" panose="020B0604020202020204" pitchFamily="34" charset="0"/>
                <a:cs typeface="Arial" panose="020B0604020202020204" pitchFamily="34" charset="0"/>
              </a:rPr>
              <a:t>), the Dutch agreed with the principles of the Two Row. </a:t>
            </a:r>
          </a:p>
          <a:p>
            <a:pPr marL="342900" indent="-342900">
              <a:lnSpc>
                <a:spcPct val="150000"/>
              </a:lnSpc>
              <a:buFont typeface="Arial"/>
              <a:buChar char="•"/>
            </a:pPr>
            <a:r>
              <a:rPr lang="en-US" dirty="0">
                <a:latin typeface="Arial" panose="020B0604020202020204" pitchFamily="34" charset="0"/>
                <a:cs typeface="Arial" panose="020B0604020202020204" pitchFamily="34" charset="0"/>
              </a:rPr>
              <a:t>As was their custom for recording events of significance, the </a:t>
            </a:r>
            <a:r>
              <a:rPr lang="en-US" dirty="0" err="1">
                <a:latin typeface="Arial" panose="020B0604020202020204" pitchFamily="34" charset="0"/>
                <a:cs typeface="Arial" panose="020B0604020202020204" pitchFamily="34" charset="0"/>
              </a:rPr>
              <a:t>Haudenosaunee</a:t>
            </a:r>
            <a:r>
              <a:rPr lang="en-US" dirty="0">
                <a:latin typeface="Arial" panose="020B0604020202020204" pitchFamily="34" charset="0"/>
                <a:cs typeface="Arial" panose="020B0604020202020204" pitchFamily="34" charset="0"/>
              </a:rPr>
              <a:t> created a wampum belt out of purple and white quahog shells to commemorate the agreement.</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endParaRPr lang="en-US" sz="28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20865" y="255389"/>
            <a:ext cx="6162721" cy="400110"/>
          </a:xfrm>
          <a:prstGeom prst="rect">
            <a:avLst/>
          </a:prstGeom>
          <a:noFill/>
        </p:spPr>
        <p:txBody>
          <a:bodyPr wrap="square" rtlCol="0">
            <a:spAutoFit/>
          </a:bodyPr>
          <a:lstStyle/>
          <a:p>
            <a:r>
              <a:rPr lang="en-GB" sz="2000" dirty="0">
                <a:solidFill>
                  <a:srgbClr val="FFFFFF"/>
                </a:solidFill>
                <a:latin typeface="Arial"/>
                <a:cs typeface="Arial"/>
              </a:rPr>
              <a:t>The two row wampum belt</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20663" y="1923584"/>
            <a:ext cx="1072515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WAMPUM BELT DESIGN &amp; MEANING</a:t>
            </a:r>
          </a:p>
        </p:txBody>
      </p:sp>
      <p:sp>
        <p:nvSpPr>
          <p:cNvPr id="7" name="TextBox 6"/>
          <p:cNvSpPr txBox="1"/>
          <p:nvPr/>
        </p:nvSpPr>
        <p:spPr>
          <a:xfrm>
            <a:off x="13684955" y="1585030"/>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2" name="Rectangle 1"/>
          <p:cNvSpPr/>
          <p:nvPr/>
        </p:nvSpPr>
        <p:spPr>
          <a:xfrm>
            <a:off x="13303972" y="3449981"/>
            <a:ext cx="10746875" cy="3416320"/>
          </a:xfrm>
          <a:prstGeom prst="rect">
            <a:avLst/>
          </a:prstGeom>
        </p:spPr>
        <p:txBody>
          <a:bodyPr wrap="square">
            <a:spAutoFit/>
          </a:bodyPr>
          <a:lstStyle/>
          <a:p>
            <a:pPr>
              <a:lnSpc>
                <a:spcPct val="150000"/>
              </a:lnSpc>
            </a:pPr>
            <a:r>
              <a:rPr lang="en-US" dirty="0">
                <a:latin typeface="Arial" panose="020B0604020202020204" pitchFamily="34" charset="0"/>
                <a:cs typeface="Arial" panose="020B0604020202020204" pitchFamily="34" charset="0"/>
              </a:rPr>
              <a:t>The belt consists of two rows of purple wampum beads on a white background. The three rows of white beads which separate the two purple rows symbolize peace, friendship, and respect</a:t>
            </a:r>
            <a:r>
              <a:rPr lang="en-US" sz="2800" dirty="0">
                <a:latin typeface="Arial" panose="020B0604020202020204" pitchFamily="34" charset="0"/>
                <a:cs typeface="Arial" panose="020B0604020202020204" pitchFamily="34" charset="0"/>
              </a:rPr>
              <a:t>.</a:t>
            </a:r>
            <a:endParaRPr lang="en-CA" sz="2800" dirty="0">
              <a:latin typeface="Arial" panose="020B0604020202020204" pitchFamily="34" charset="0"/>
              <a:cs typeface="Arial" panose="020B0604020202020204" pitchFamily="34" charset="0"/>
            </a:endParaRPr>
          </a:p>
        </p:txBody>
      </p:sp>
      <p:sp>
        <p:nvSpPr>
          <p:cNvPr id="9" name="TextBox 9"/>
          <p:cNvSpPr txBox="1">
            <a:spLocks noChangeArrowheads="1"/>
          </p:cNvSpPr>
          <p:nvPr/>
        </p:nvSpPr>
        <p:spPr bwMode="auto">
          <a:xfrm>
            <a:off x="952683" y="7213270"/>
            <a:ext cx="1072515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TWO ROWS, TWO PATHS</a:t>
            </a:r>
          </a:p>
        </p:txBody>
      </p:sp>
      <p:sp>
        <p:nvSpPr>
          <p:cNvPr id="3" name="Rectangle 2"/>
          <p:cNvSpPr/>
          <p:nvPr/>
        </p:nvSpPr>
        <p:spPr>
          <a:xfrm>
            <a:off x="1357786" y="8228933"/>
            <a:ext cx="9914943" cy="6001643"/>
          </a:xfrm>
          <a:prstGeom prst="rect">
            <a:avLst/>
          </a:prstGeom>
        </p:spPr>
        <p:txBody>
          <a:bodyPr wrap="square">
            <a:spAutoFit/>
          </a:bodyPr>
          <a:lstStyle/>
          <a:p>
            <a:pPr>
              <a:lnSpc>
                <a:spcPct val="150000"/>
              </a:lnSpc>
            </a:pPr>
            <a:r>
              <a:rPr lang="en-US" dirty="0">
                <a:latin typeface="Arial" panose="020B0604020202020204" pitchFamily="34" charset="0"/>
                <a:cs typeface="Arial" panose="020B0604020202020204" pitchFamily="34" charset="0"/>
              </a:rPr>
              <a:t>The two purple rows symbolize two paths or two vessels travelling down the same river</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One row symbolizes the Indigenous people with their laws and customs, while the other row symbolizes the Europeans with their laws and customs.  </a:t>
            </a:r>
          </a:p>
          <a:p>
            <a:pPr>
              <a:lnSpc>
                <a:spcPct val="150000"/>
              </a:lnSpc>
            </a:pPr>
            <a:endParaRPr lang="en-US" sz="4000" dirty="0">
              <a:latin typeface="Arial" panose="020B0604020202020204" pitchFamily="34" charset="0"/>
              <a:cs typeface="Arial" panose="020B0604020202020204" pitchFamily="34" charset="0"/>
            </a:endParaRPr>
          </a:p>
        </p:txBody>
      </p:sp>
      <p:pic>
        <p:nvPicPr>
          <p:cNvPr id="8" name="Picture Placeholder 7" descr="IMG_3354.jp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flipH="1">
            <a:off x="12188825" y="6858000"/>
            <a:ext cx="12188825" cy="6858000"/>
          </a:xfrm>
          <a:prstGeom prst="rect">
            <a:avLst/>
          </a:prstGeom>
          <a:noFill/>
          <a:ln>
            <a:noFill/>
          </a:ln>
        </p:spPr>
      </p:pic>
      <p:sp>
        <p:nvSpPr>
          <p:cNvPr id="10" name="TextBox 9"/>
          <p:cNvSpPr txBox="1"/>
          <p:nvPr/>
        </p:nvSpPr>
        <p:spPr>
          <a:xfrm>
            <a:off x="131187" y="140935"/>
            <a:ext cx="9155537" cy="400110"/>
          </a:xfrm>
          <a:prstGeom prst="rect">
            <a:avLst/>
          </a:prstGeom>
          <a:noFill/>
        </p:spPr>
        <p:txBody>
          <a:bodyPr wrap="square" rtlCol="0">
            <a:spAutoFit/>
          </a:bodyPr>
          <a:lstStyle/>
          <a:p>
            <a:r>
              <a:rPr lang="en-US" sz="2000" i="1" dirty="0">
                <a:solidFill>
                  <a:srgbClr val="FFFFFF"/>
                </a:solidFill>
                <a:latin typeface="Arial"/>
                <a:cs typeface="Arial"/>
              </a:rPr>
              <a:t>Quahog beads are strung together then woven into belts. </a:t>
            </a:r>
            <a:endParaRPr lang="en-GB" sz="2000" i="1" dirty="0">
              <a:solidFill>
                <a:srgbClr val="FFFFFF"/>
              </a:solidFill>
              <a:latin typeface="Arial"/>
              <a:cs typeface="Arial"/>
            </a:endParaRPr>
          </a:p>
        </p:txBody>
      </p:sp>
      <p:sp>
        <p:nvSpPr>
          <p:cNvPr id="11" name="TextBox 10"/>
          <p:cNvSpPr txBox="1"/>
          <p:nvPr/>
        </p:nvSpPr>
        <p:spPr>
          <a:xfrm>
            <a:off x="12489070" y="7118454"/>
            <a:ext cx="6162721" cy="400110"/>
          </a:xfrm>
          <a:prstGeom prst="rect">
            <a:avLst/>
          </a:prstGeom>
          <a:noFill/>
        </p:spPr>
        <p:txBody>
          <a:bodyPr wrap="square" rtlCol="0">
            <a:spAutoFit/>
          </a:bodyPr>
          <a:lstStyle/>
          <a:p>
            <a:r>
              <a:rPr lang="en-US" sz="2000" i="1" dirty="0">
                <a:solidFill>
                  <a:srgbClr val="FFFFFF"/>
                </a:solidFill>
                <a:latin typeface="Arial"/>
                <a:cs typeface="Arial"/>
              </a:rPr>
              <a:t>Wampum beads are made from quahog shells </a:t>
            </a:r>
            <a:endParaRPr lang="en-GB" sz="2000" i="1" dirty="0">
              <a:solidFill>
                <a:srgbClr val="FFFFFF"/>
              </a:solidFill>
              <a:latin typeface="Arial"/>
              <a:cs typeface="Arial"/>
            </a:endParaRPr>
          </a:p>
        </p:txBody>
      </p:sp>
      <p:pic>
        <p:nvPicPr>
          <p:cNvPr id="13" name="Picture Placeholder 12">
            <a:extLst>
              <a:ext uri="{FF2B5EF4-FFF2-40B4-BE49-F238E27FC236}">
                <a16:creationId xmlns:a16="http://schemas.microsoft.com/office/drawing/2014/main" id="{75908A74-37A4-CD4A-A001-1B23EC8F46A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3" r="13"/>
          <a:stretch>
            <a:fillRect/>
          </a:stretch>
        </p:blipFill>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932782" y="3369682"/>
            <a:ext cx="1189212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THE PRINCIPLES OF </a:t>
            </a:r>
          </a:p>
          <a:p>
            <a:pPr algn="ctr" eaLnBrk="1" hangingPunct="1"/>
            <a:r>
              <a:rPr lang="en-US" sz="7200" dirty="0">
                <a:solidFill>
                  <a:srgbClr val="1A6BAD"/>
                </a:solidFill>
                <a:latin typeface="Arial" panose="020B0604020202020204" pitchFamily="34" charset="0"/>
                <a:cs typeface="Arial" panose="020B0604020202020204" pitchFamily="34" charset="0"/>
              </a:rPr>
              <a:t>TWO ROWS</a:t>
            </a:r>
          </a:p>
        </p:txBody>
      </p:sp>
      <p:sp>
        <p:nvSpPr>
          <p:cNvPr id="10" name="TextBox 9"/>
          <p:cNvSpPr txBox="1"/>
          <p:nvPr/>
        </p:nvSpPr>
        <p:spPr>
          <a:xfrm>
            <a:off x="2080085" y="303112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2" name="Rectangle 1"/>
          <p:cNvSpPr/>
          <p:nvPr/>
        </p:nvSpPr>
        <p:spPr>
          <a:xfrm>
            <a:off x="1765119" y="5678006"/>
            <a:ext cx="9953050" cy="8137805"/>
          </a:xfrm>
          <a:prstGeom prst="rect">
            <a:avLst/>
          </a:prstGeom>
        </p:spPr>
        <p:txBody>
          <a:bodyPr wrap="square">
            <a:spAutoFit/>
          </a:bodyPr>
          <a:lstStyle/>
          <a:p>
            <a:pPr>
              <a:lnSpc>
                <a:spcPct val="150000"/>
              </a:lnSpc>
            </a:pPr>
            <a:r>
              <a:rPr lang="en-US" dirty="0">
                <a:latin typeface="Arial" panose="020B0604020202020204" pitchFamily="34" charset="0"/>
                <a:cs typeface="Arial" panose="020B0604020202020204" pitchFamily="34" charset="0"/>
              </a:rPr>
              <a:t>As nations move together side-by-side on the River of Life, they are to avoid overlapping or interfering with one another.</a:t>
            </a:r>
          </a:p>
          <a:p>
            <a:pPr>
              <a:lnSpc>
                <a:spcPct val="150000"/>
              </a:lnSpc>
            </a:pPr>
            <a:endParaRPr lang="en-US"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The principles of the two rows were consistently </a:t>
            </a:r>
          </a:p>
          <a:p>
            <a:pPr>
              <a:lnSpc>
                <a:spcPct val="150000"/>
              </a:lnSpc>
            </a:pPr>
            <a:r>
              <a:rPr lang="en-US" dirty="0">
                <a:latin typeface="Arial" panose="020B0604020202020204" pitchFamily="34" charset="0"/>
                <a:cs typeface="Arial" panose="020B0604020202020204" pitchFamily="34" charset="0"/>
              </a:rPr>
              <a:t>restated by </a:t>
            </a:r>
            <a:r>
              <a:rPr lang="en-US" dirty="0" err="1">
                <a:latin typeface="Arial" panose="020B0604020202020204" pitchFamily="34" charset="0"/>
                <a:cs typeface="Arial" panose="020B0604020202020204" pitchFamily="34" charset="0"/>
              </a:rPr>
              <a:t>Haudenosaunee</a:t>
            </a:r>
            <a:r>
              <a:rPr lang="en-US" dirty="0">
                <a:latin typeface="Arial" panose="020B0604020202020204" pitchFamily="34" charset="0"/>
                <a:cs typeface="Arial" panose="020B0604020202020204" pitchFamily="34" charset="0"/>
              </a:rPr>
              <a:t> spokespeople and were extended to relationships with the French, British, and Americans under the framework of the Silver Covenant Chain agreements. </a:t>
            </a:r>
          </a:p>
          <a:p>
            <a:pPr>
              <a:lnSpc>
                <a:spcPct val="150000"/>
              </a:lnSpc>
            </a:pPr>
            <a:endParaRPr lang="en-US" sz="2800" dirty="0">
              <a:latin typeface="Arial" panose="020B0604020202020204" pitchFamily="34" charset="0"/>
              <a:cs typeface="Arial" panose="020B0604020202020204" pitchFamily="34" charset="0"/>
            </a:endParaRPr>
          </a:p>
        </p:txBody>
      </p:sp>
      <p:pic>
        <p:nvPicPr>
          <p:cNvPr id="13" name="Picture Placeholder 12" descr="Wampum-007.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2824902" y="0"/>
            <a:ext cx="11578148" cy="13716000"/>
          </a:xfrm>
        </p:spPr>
      </p:pic>
      <p:sp>
        <p:nvSpPr>
          <p:cNvPr id="6" name="TextBox 5"/>
          <p:cNvSpPr txBox="1"/>
          <p:nvPr/>
        </p:nvSpPr>
        <p:spPr>
          <a:xfrm>
            <a:off x="13056541" y="13207810"/>
            <a:ext cx="6162721" cy="400110"/>
          </a:xfrm>
          <a:prstGeom prst="rect">
            <a:avLst/>
          </a:prstGeom>
          <a:noFill/>
        </p:spPr>
        <p:txBody>
          <a:bodyPr wrap="square" rtlCol="0">
            <a:spAutoFit/>
          </a:bodyPr>
          <a:lstStyle/>
          <a:p>
            <a:r>
              <a:rPr lang="en-GB" sz="2000" dirty="0">
                <a:solidFill>
                  <a:srgbClr val="FFFFFF"/>
                </a:solidFill>
                <a:latin typeface="Arial"/>
                <a:cs typeface="Arial"/>
              </a:rPr>
              <a:t>The two row wampum belt</a:t>
            </a:r>
          </a:p>
        </p:txBody>
      </p:sp>
    </p:spTree>
    <p:extLst>
      <p:ext uri="{BB962C8B-B14F-4D97-AF65-F5344CB8AC3E}">
        <p14:creationId xmlns:p14="http://schemas.microsoft.com/office/powerpoint/2010/main" val="128334826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D30CFDD-557C-7644-9597-BB0186DCEB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0" y="0"/>
            <a:ext cx="24377650" cy="13716000"/>
          </a:xfrm>
          <a:prstGeom prst="rect">
            <a:avLst/>
          </a:prstGeom>
          <a:solidFill>
            <a:srgbClr val="0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8" name="TextBox 7"/>
          <p:cNvSpPr txBox="1"/>
          <p:nvPr/>
        </p:nvSpPr>
        <p:spPr>
          <a:xfrm>
            <a:off x="763189" y="2496803"/>
            <a:ext cx="9977477" cy="7171194"/>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THE TWO ROWS AGREEMENT IS FOREVER</a:t>
            </a:r>
          </a:p>
        </p:txBody>
      </p:sp>
      <p:sp>
        <p:nvSpPr>
          <p:cNvPr id="9" name="TextBox 8"/>
          <p:cNvSpPr txBox="1"/>
          <p:nvPr/>
        </p:nvSpPr>
        <p:spPr>
          <a:xfrm>
            <a:off x="763188" y="9698869"/>
            <a:ext cx="9610959" cy="3693319"/>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It was understood by the </a:t>
            </a:r>
            <a:r>
              <a:rPr lang="en-US" dirty="0" err="1">
                <a:solidFill>
                  <a:schemeClr val="bg1"/>
                </a:solidFill>
                <a:latin typeface="Arial" panose="020B0604020202020204" pitchFamily="34" charset="0"/>
                <a:cs typeface="Arial" panose="020B0604020202020204" pitchFamily="34" charset="0"/>
              </a:rPr>
              <a:t>Haudenosaunee</a:t>
            </a:r>
            <a:r>
              <a:rPr lang="en-US" dirty="0">
                <a:solidFill>
                  <a:schemeClr val="bg1"/>
                </a:solidFill>
                <a:latin typeface="Arial" panose="020B0604020202020204" pitchFamily="34" charset="0"/>
                <a:cs typeface="Arial" panose="020B0604020202020204" pitchFamily="34" charset="0"/>
              </a:rPr>
              <a:t> that the Two Row agreement would last forever, that is, “as long as the grass is green, as long as the water flows downhill, and as long as the sun rises in the east and sets in the west.”</a:t>
            </a:r>
          </a:p>
          <a:p>
            <a:pPr defTabSz="1828434" eaLnBrk="1" fontAlgn="auto" hangingPunct="1">
              <a:spcBef>
                <a:spcPts val="0"/>
              </a:spcBef>
              <a:spcAft>
                <a:spcPts val="0"/>
              </a:spcAft>
              <a:defRPr/>
            </a:pPr>
            <a:r>
              <a:rPr lang="en-US" sz="1800" spc="1200" dirty="0">
                <a:solidFill>
                  <a:schemeClr val="bg1"/>
                </a:solidFill>
                <a:latin typeface="Arial" panose="020B0604020202020204" pitchFamily="34" charset="0"/>
                <a:ea typeface="Montserrat" charset="0"/>
                <a:cs typeface="Arial" panose="020B0604020202020204" pitchFamily="34" charset="0"/>
              </a:rPr>
              <a:t> </a:t>
            </a:r>
          </a:p>
        </p:txBody>
      </p:sp>
    </p:spTree>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34226</TotalTime>
  <Words>973</Words>
  <Application>Microsoft Office PowerPoint</Application>
  <PresentationFormat>Custom</PresentationFormat>
  <Paragraphs>95</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ＭＳ Ｐゴシック</vt:lpstr>
      <vt:lpstr>Arial</vt:lpstr>
      <vt:lpstr>Calibri</vt:lpstr>
      <vt:lpstr>Calibri Light</vt:lpstr>
      <vt:lpstr>Georgia</vt:lpstr>
      <vt:lpstr>Lato Light</vt:lpstr>
      <vt:lpstr>Montserrat</vt:lpstr>
      <vt:lpstr>Montserrat Hairline</vt:lpstr>
      <vt:lpstr>Montserrat Light</vt:lpstr>
      <vt:lpstr>Source Sans Pro</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Standring, Jonathan (ASD-S)</cp:lastModifiedBy>
  <cp:revision>6490</cp:revision>
  <dcterms:created xsi:type="dcterms:W3CDTF">2014-11-12T21:47:38Z</dcterms:created>
  <dcterms:modified xsi:type="dcterms:W3CDTF">2018-10-29T15:47:01Z</dcterms:modified>
  <cp:category/>
</cp:coreProperties>
</file>