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5" r:id="rId2"/>
    <p:sldId id="2602" r:id="rId3"/>
    <p:sldId id="2604" r:id="rId4"/>
    <p:sldId id="2605" r:id="rId5"/>
    <p:sldId id="2606" r:id="rId6"/>
    <p:sldId id="2607" r:id="rId7"/>
    <p:sldId id="2601" r:id="rId8"/>
    <p:sldId id="2426" r:id="rId9"/>
    <p:sldId id="2609" r:id="rId10"/>
    <p:sldId id="2588" r:id="rId11"/>
    <p:sldId id="2608" r:id="rId12"/>
    <p:sldId id="2319" r:id="rId13"/>
    <p:sldId id="2589" r:id="rId14"/>
    <p:sldId id="2587" r:id="rId15"/>
    <p:sldId id="2590" r:id="rId16"/>
    <p:sldId id="2456" r:id="rId17"/>
    <p:sldId id="2591" r:id="rId18"/>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624"/>
    <a:srgbClr val="27AB58"/>
    <a:srgbClr val="4FC257"/>
    <a:srgbClr val="3D9442"/>
    <a:srgbClr val="DB9E23"/>
    <a:srgbClr val="000000"/>
    <a:srgbClr val="EFF0F4"/>
    <a:srgbClr val="B8BBC1"/>
    <a:srgbClr val="AA8A78"/>
    <a:srgbClr val="55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2"/>
    <p:restoredTop sz="91696" autoAdjust="0"/>
  </p:normalViewPr>
  <p:slideViewPr>
    <p:cSldViewPr snapToGrid="0" snapToObjects="1">
      <p:cViewPr>
        <p:scale>
          <a:sx n="40" d="100"/>
          <a:sy n="40" d="100"/>
        </p:scale>
        <p:origin x="414" y="-438"/>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10/31/2018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10/31/2018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aaronjhuey/"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facebook.com/Ernesto-Yerena-163940828915/" TargetMode="External"/><Relationship Id="rId4" Type="http://schemas.openxmlformats.org/officeDocument/2006/relationships/hyperlink" Target="https://www.facebook.com/shepardfaire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open source</a:t>
            </a: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Photos: </a:t>
            </a:r>
            <a:r>
              <a:rPr lang="en-CA" sz="2400" kern="1200" dirty="0">
                <a:solidFill>
                  <a:schemeClr val="tx1"/>
                </a:solidFill>
                <a:effectLst/>
                <a:latin typeface="Calibri Light"/>
                <a:ea typeface="ＭＳ Ｐゴシック" charset="0"/>
                <a:cs typeface="ＭＳ Ｐゴシック" charset="0"/>
              </a:rPr>
              <a:t>Printed Proclamation of the 1752 Treaty (Peace and Friendship Treaties Nova Scotia Archives RG 1, Vol. 430, No. 2)</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Indian Chiefs Medal, Presented to commemorate Treaty Numbers 3, 4, 5, 6, 7, 8 (Queen Victoria). Image courtesy of Library and Archives Canada Library and Archives Canada, Acc. No. 1964-1-1M.</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bottom right</a:t>
            </a:r>
            <a:r>
              <a:rPr lang="en-US" b="0" baseline="0" dirty="0"/>
              <a:t>: </a:t>
            </a:r>
            <a:r>
              <a:rPr lang="en-CA" sz="2400" b="0" kern="1200" dirty="0">
                <a:solidFill>
                  <a:schemeClr val="tx1"/>
                </a:solidFill>
                <a:effectLst/>
                <a:latin typeface="Calibri Light"/>
                <a:ea typeface="ＭＳ Ｐゴシック" charset="0"/>
                <a:cs typeface="ＭＳ Ｐゴシック" charset="0"/>
              </a:rPr>
              <a:t>"The Oneidas at the Battle of </a:t>
            </a:r>
            <a:r>
              <a:rPr lang="en-CA" sz="2400" b="0" kern="1200" dirty="0" err="1">
                <a:solidFill>
                  <a:schemeClr val="tx1"/>
                </a:solidFill>
                <a:effectLst/>
                <a:latin typeface="Calibri Light"/>
                <a:ea typeface="ＭＳ Ｐゴシック" charset="0"/>
                <a:cs typeface="ＭＳ Ｐゴシック" charset="0"/>
              </a:rPr>
              <a:t>Oriskany</a:t>
            </a:r>
            <a:r>
              <a:rPr lang="en-CA" sz="2400" b="0" kern="1200" dirty="0">
                <a:solidFill>
                  <a:schemeClr val="tx1"/>
                </a:solidFill>
                <a:effectLst/>
                <a:latin typeface="Calibri Light"/>
                <a:ea typeface="ＭＳ Ｐゴシック" charset="0"/>
                <a:cs typeface="ＭＳ Ｐゴシック" charset="0"/>
              </a:rPr>
              <a:t>," by noted historical artist Don </a:t>
            </a:r>
            <a:r>
              <a:rPr lang="en-CA" sz="2400" b="0" kern="1200" dirty="0" err="1">
                <a:solidFill>
                  <a:schemeClr val="tx1"/>
                </a:solidFill>
                <a:effectLst/>
                <a:latin typeface="Calibri Light"/>
                <a:ea typeface="ＭＳ Ｐゴシック" charset="0"/>
                <a:cs typeface="ＭＳ Ｐゴシック" charset="0"/>
              </a:rPr>
              <a:t>Troiani</a:t>
            </a:r>
            <a:r>
              <a:rPr lang="en-CA" sz="2400" b="0" kern="1200" dirty="0">
                <a:solidFill>
                  <a:schemeClr val="tx1"/>
                </a:solidFill>
                <a:effectLst/>
                <a:latin typeface="Calibri Light"/>
                <a:ea typeface="ＭＳ Ｐゴシック" charset="0"/>
                <a:cs typeface="ＭＳ Ｐゴシック" charset="0"/>
              </a:rPr>
              <a:t>. </a:t>
            </a:r>
            <a:r>
              <a:rPr lang="en-CA" sz="2400" kern="1200" dirty="0">
                <a:solidFill>
                  <a:schemeClr val="tx1"/>
                </a:solidFill>
                <a:effectLst/>
                <a:latin typeface="Calibri Light"/>
                <a:ea typeface="ＭＳ Ｐゴシック" charset="0"/>
                <a:cs typeface="ＭＳ Ｐゴシック" charset="0"/>
              </a:rPr>
              <a:t>The painting depicts one of the bloodiest battles of the Revolutionary War, with an emphasis on the Oneidas who fought alongside the colonists as the United States' first allies against the British.</a:t>
            </a:r>
            <a:endParaRPr lang="en-US" b="0"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top left: </a:t>
            </a:r>
            <a:r>
              <a:rPr lang="en-CA" sz="2400" kern="1200" dirty="0">
                <a:solidFill>
                  <a:schemeClr val="tx1"/>
                </a:solidFill>
                <a:effectLst/>
                <a:latin typeface="Calibri Light"/>
                <a:ea typeface="ＭＳ Ｐゴシック" charset="0"/>
                <a:cs typeface="ＭＳ Ｐゴシック" charset="0"/>
              </a:rPr>
              <a:t>"Battle of Tippecanoe" by </a:t>
            </a:r>
            <a:r>
              <a:rPr lang="en-CA" sz="2400" kern="1200" dirty="0" err="1">
                <a:solidFill>
                  <a:schemeClr val="tx1"/>
                </a:solidFill>
                <a:effectLst/>
                <a:latin typeface="Calibri Light"/>
                <a:ea typeface="ＭＳ Ｐゴシック" charset="0"/>
                <a:cs typeface="ＭＳ Ｐゴシック" charset="0"/>
              </a:rPr>
              <a:t>Kurz</a:t>
            </a:r>
            <a:r>
              <a:rPr lang="en-CA" sz="2400" kern="1200" dirty="0">
                <a:solidFill>
                  <a:schemeClr val="tx1"/>
                </a:solidFill>
                <a:effectLst/>
                <a:latin typeface="Calibri Light"/>
                <a:ea typeface="ＭＳ Ｐゴシック" charset="0"/>
                <a:cs typeface="ＭＳ Ｐゴシック" charset="0"/>
              </a:rPr>
              <a:t> &amp; Allison (detail)</a:t>
            </a:r>
            <a:r>
              <a:rPr lang="en-CA" sz="2400" kern="1200" baseline="0" dirty="0">
                <a:solidFill>
                  <a:schemeClr val="tx1"/>
                </a:solidFill>
                <a:effectLst/>
                <a:latin typeface="Calibri Light"/>
                <a:ea typeface="ＭＳ Ｐゴシック" charset="0"/>
                <a:cs typeface="ＭＳ Ｐゴシック" charset="0"/>
              </a:rPr>
              <a:t> </a:t>
            </a:r>
            <a:r>
              <a:rPr lang="en-CA" sz="2400" kern="1200" dirty="0">
                <a:solidFill>
                  <a:schemeClr val="tx1"/>
                </a:solidFill>
                <a:effectLst/>
                <a:latin typeface="Calibri Light"/>
                <a:ea typeface="ＭＳ Ｐゴシック" charset="0"/>
                <a:cs typeface="ＭＳ Ｐゴシック" charset="0"/>
              </a:rPr>
              <a:t>American troops under the leadership of General William Henry Harrison fighting the Indian forces of The Prophet, </a:t>
            </a:r>
            <a:r>
              <a:rPr lang="en-CA" sz="2400" kern="1200" dirty="0" err="1">
                <a:solidFill>
                  <a:schemeClr val="tx1"/>
                </a:solidFill>
                <a:effectLst/>
                <a:latin typeface="Calibri Light"/>
                <a:ea typeface="ＭＳ Ｐゴシック" charset="0"/>
                <a:cs typeface="ＭＳ Ｐゴシック" charset="0"/>
              </a:rPr>
              <a:t>Tenskwatawa</a:t>
            </a:r>
            <a:r>
              <a:rPr lang="en-CA" sz="2400" kern="1200" dirty="0">
                <a:solidFill>
                  <a:schemeClr val="tx1"/>
                </a:solidFill>
                <a:effectLst/>
                <a:latin typeface="Calibri Light"/>
                <a:ea typeface="ＭＳ Ｐゴシック" charset="0"/>
                <a:cs typeface="ＭＳ Ｐゴシック" charset="0"/>
              </a:rPr>
              <a:t> (the brother of Tecumseh) in a forest. Source: </a:t>
            </a:r>
            <a:r>
              <a:rPr lang="en-CA" sz="2400" kern="1200" dirty="0" err="1">
                <a:solidFill>
                  <a:schemeClr val="tx1"/>
                </a:solidFill>
                <a:effectLst/>
                <a:latin typeface="Calibri Light"/>
                <a:ea typeface="ＭＳ Ｐゴシック" charset="0"/>
                <a:cs typeface="ＭＳ Ｐゴシック" charset="0"/>
              </a:rPr>
              <a:t>Libary</a:t>
            </a:r>
            <a:r>
              <a:rPr lang="en-CA" sz="2400" kern="1200" dirty="0">
                <a:solidFill>
                  <a:schemeClr val="tx1"/>
                </a:solidFill>
                <a:effectLst/>
                <a:latin typeface="Calibri Light"/>
                <a:ea typeface="ＭＳ Ｐゴシック" charset="0"/>
                <a:cs typeface="ＭＳ Ｐゴシック" charset="0"/>
              </a:rPr>
              <a:t> of Congress</a:t>
            </a:r>
          </a:p>
          <a:p>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top: Treaty</a:t>
            </a:r>
            <a:r>
              <a:rPr lang="en-US" baseline="0" dirty="0"/>
              <a:t> No. 2 (Library and Archives Canada)</a:t>
            </a:r>
            <a:endParaRPr lang="en-US" dirty="0"/>
          </a:p>
          <a:p>
            <a:r>
              <a:rPr lang="en-US" dirty="0"/>
              <a:t>Photo</a:t>
            </a:r>
            <a:r>
              <a:rPr lang="en-US" baseline="0" dirty="0"/>
              <a:t> bottom: </a:t>
            </a:r>
            <a:r>
              <a:rPr lang="en-CA" sz="2400" kern="1200" dirty="0">
                <a:solidFill>
                  <a:schemeClr val="tx1"/>
                </a:solidFill>
                <a:effectLst/>
                <a:latin typeface="Calibri Light"/>
                <a:ea typeface="ＭＳ Ｐゴシック" charset="0"/>
                <a:cs typeface="ＭＳ Ｐゴシック" charset="0"/>
              </a:rPr>
              <a:t>Chiefs of the Six Nations at Brantford, Canada, explaining their wampum belts to Horatio Hale September 14, 1871</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285458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cover of the </a:t>
            </a:r>
            <a:r>
              <a:rPr lang="en-US" baseline="0" dirty="0" err="1"/>
              <a:t>Agrement</a:t>
            </a:r>
            <a:r>
              <a:rPr lang="en-US" baseline="0" dirty="0"/>
              <a:t> Between the Inuit of the Nunavut Settlement Area and Her Majesty the Queen in right of Canada. 1993.</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14</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a:t>
            </a:r>
            <a:r>
              <a:rPr lang="en-CA" sz="2400" kern="1200" dirty="0" err="1">
                <a:solidFill>
                  <a:schemeClr val="tx1"/>
                </a:solidFill>
                <a:effectLst/>
                <a:latin typeface="Calibri Light"/>
                <a:ea typeface="ＭＳ Ｐゴシック" charset="0"/>
                <a:cs typeface="ＭＳ Ｐゴシック" charset="0"/>
              </a:rPr>
              <a:t>Honor</a:t>
            </a:r>
            <a:r>
              <a:rPr lang="en-CA" sz="2400" kern="1200" dirty="0">
                <a:solidFill>
                  <a:schemeClr val="tx1"/>
                </a:solidFill>
                <a:effectLst/>
                <a:latin typeface="Calibri Light"/>
                <a:ea typeface="ＭＳ Ｐゴシック" charset="0"/>
                <a:cs typeface="ＭＳ Ｐゴシック" charset="0"/>
              </a:rPr>
              <a:t> The Treaties’  post by Ernesto </a:t>
            </a:r>
            <a:r>
              <a:rPr lang="en-CA" sz="2400" kern="1200" dirty="0" err="1">
                <a:solidFill>
                  <a:schemeClr val="tx1"/>
                </a:solidFill>
                <a:effectLst/>
                <a:latin typeface="Calibri Light"/>
                <a:ea typeface="ＭＳ Ｐゴシック" charset="0"/>
                <a:cs typeface="ＭＳ Ｐゴシック" charset="0"/>
              </a:rPr>
              <a:t>Yerena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Honor</a:t>
            </a:r>
            <a:r>
              <a:rPr lang="en-CA" sz="2400" kern="1200" dirty="0">
                <a:solidFill>
                  <a:schemeClr val="tx1"/>
                </a:solidFill>
                <a:effectLst/>
                <a:latin typeface="Calibri Light"/>
                <a:ea typeface="ＭＳ Ｐゴシック" charset="0"/>
                <a:cs typeface="ＭＳ Ｐゴシック" charset="0"/>
              </a:rPr>
              <a:t> the Treaties was created in 2010 (as the result of a TED talk by </a:t>
            </a:r>
            <a:r>
              <a:rPr lang="en-CA" sz="2400" u="sng" kern="1200" dirty="0">
                <a:solidFill>
                  <a:schemeClr val="tx1"/>
                </a:solidFill>
                <a:effectLst/>
                <a:latin typeface="Calibri Light"/>
                <a:ea typeface="ＭＳ Ｐゴシック" charset="0"/>
                <a:cs typeface="ＭＳ Ｐゴシック" charset="0"/>
                <a:hlinkClick r:id="rId3"/>
              </a:rPr>
              <a:t>Aaron Huey</a:t>
            </a:r>
            <a:r>
              <a:rPr lang="en-CA" sz="2400" kern="1200" dirty="0">
                <a:solidFill>
                  <a:schemeClr val="tx1"/>
                </a:solidFill>
                <a:effectLst/>
                <a:latin typeface="Calibri Light"/>
                <a:ea typeface="ＭＳ Ｐゴシック" charset="0"/>
                <a:cs typeface="ＭＳ Ｐゴシック" charset="0"/>
              </a:rPr>
              <a:t>, and collaborations with </a:t>
            </a:r>
            <a:r>
              <a:rPr lang="en-CA" sz="2400" u="sng" kern="1200" dirty="0">
                <a:solidFill>
                  <a:schemeClr val="tx1"/>
                </a:solidFill>
                <a:effectLst/>
                <a:latin typeface="Calibri Light"/>
                <a:ea typeface="ＭＳ Ｐゴシック" charset="0"/>
                <a:cs typeface="ＭＳ Ｐゴシック" charset="0"/>
                <a:hlinkClick r:id="rId4"/>
              </a:rPr>
              <a:t>Shepard Fairey</a:t>
            </a:r>
            <a:r>
              <a:rPr lang="en-CA" sz="2400" kern="1200" dirty="0">
                <a:solidFill>
                  <a:schemeClr val="tx1"/>
                </a:solidFill>
                <a:effectLst/>
                <a:latin typeface="Calibri Light"/>
                <a:ea typeface="ＭＳ Ｐゴシック" charset="0"/>
                <a:cs typeface="ＭＳ Ｐゴシック" charset="0"/>
              </a:rPr>
              <a:t> and </a:t>
            </a:r>
            <a:r>
              <a:rPr lang="en-CA" sz="2400" u="sng" kern="1200" dirty="0">
                <a:solidFill>
                  <a:schemeClr val="tx1"/>
                </a:solidFill>
                <a:effectLst/>
                <a:latin typeface="Calibri Light"/>
                <a:ea typeface="ＭＳ Ｐゴシック" charset="0"/>
                <a:cs typeface="ＭＳ Ｐゴシック" charset="0"/>
                <a:hlinkClick r:id="rId5"/>
              </a:rPr>
              <a:t>Ernesto Yerena</a:t>
            </a:r>
            <a:r>
              <a:rPr lang="en-CA" sz="2400" kern="1200" dirty="0">
                <a:solidFill>
                  <a:schemeClr val="tx1"/>
                </a:solidFill>
                <a:effectLst/>
                <a:latin typeface="Calibri Light"/>
                <a:ea typeface="ＭＳ Ｐゴシック" charset="0"/>
                <a:cs typeface="ＭＳ Ｐゴシック" charset="0"/>
              </a:rPr>
              <a:t>) as an art experiment to educate the public about Native American Treaty Issues.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9893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a:cs typeface="Arial"/>
              </a:rPr>
              <a:t>Photo:</a:t>
            </a:r>
            <a:r>
              <a:rPr lang="en-US" sz="2000" baseline="0" dirty="0">
                <a:latin typeface="Arial"/>
                <a:cs typeface="Arial"/>
              </a:rPr>
              <a:t>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Musqueam</a:t>
            </a:r>
            <a:r>
              <a:rPr lang="fr-CA" sz="2400" b="0" i="0" u="none" strike="noStrike" kern="1200" baseline="0" dirty="0">
                <a:solidFill>
                  <a:schemeClr val="tx1"/>
                </a:solidFill>
                <a:latin typeface="Calibri Light"/>
                <a:ea typeface="ＭＳ Ｐゴシック" charset="0"/>
                <a:cs typeface="ＭＳ Ｐゴシック" charset="0"/>
              </a:rPr>
              <a:t> First Nation </a:t>
            </a:r>
            <a:r>
              <a:rPr lang="fr-CA" sz="2400" b="0" i="0" u="none" strike="noStrike" kern="1200" baseline="0" dirty="0" err="1">
                <a:solidFill>
                  <a:schemeClr val="tx1"/>
                </a:solidFill>
                <a:latin typeface="Calibri Light"/>
                <a:ea typeface="ＭＳ Ｐゴシック" charset="0"/>
                <a:cs typeface="ＭＳ Ｐゴシック" charset="0"/>
              </a:rPr>
              <a:t>paddle</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traditional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on False Creek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all nations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held</a:t>
            </a:r>
            <a:r>
              <a:rPr lang="fr-CA" sz="2400" b="0" i="0" u="none" strike="noStrike" kern="1200" baseline="0" dirty="0">
                <a:solidFill>
                  <a:schemeClr val="tx1"/>
                </a:solidFill>
                <a:latin typeface="Calibri Light"/>
                <a:ea typeface="ＭＳ Ｐゴシック" charset="0"/>
                <a:cs typeface="ＭＳ Ｐゴシック" charset="0"/>
              </a:rPr>
              <a:t> as part of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Week</a:t>
            </a:r>
            <a:r>
              <a:rPr lang="fr-CA" sz="2400" b="0" i="0" u="none" strike="noStrike" kern="1200" baseline="0" dirty="0">
                <a:solidFill>
                  <a:schemeClr val="tx1"/>
                </a:solidFill>
                <a:latin typeface="Calibri Light"/>
                <a:ea typeface="ＭＳ Ｐゴシック" charset="0"/>
                <a:cs typeface="ＭＳ Ｐゴシック" charset="0"/>
              </a:rPr>
              <a:t> in Vancouver, B.C., on Tuesday </a:t>
            </a:r>
            <a:r>
              <a:rPr lang="fr-CA" sz="2400" b="0" i="0" u="none" strike="noStrike" kern="1200" baseline="0" dirty="0" err="1">
                <a:solidFill>
                  <a:schemeClr val="tx1"/>
                </a:solidFill>
                <a:latin typeface="Calibri Light"/>
                <a:ea typeface="ＭＳ Ｐゴシック" charset="0"/>
                <a:cs typeface="ＭＳ Ｐゴシック" charset="0"/>
              </a:rPr>
              <a:t>September</a:t>
            </a:r>
            <a:r>
              <a:rPr lang="fr-CA" sz="2400" b="0" i="0" u="none" strike="noStrike" kern="1200" baseline="0" dirty="0">
                <a:solidFill>
                  <a:schemeClr val="tx1"/>
                </a:solidFill>
                <a:latin typeface="Calibri Light"/>
                <a:ea typeface="ＭＳ Ｐゴシック" charset="0"/>
                <a:cs typeface="ＭＳ Ｐゴシック" charset="0"/>
              </a:rPr>
              <a:t> 17, 2013. THE CANADIAN PRESS/Darryl Dyck</a:t>
            </a:r>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Photos top: British Union Jack and French National Flag</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bottom: </a:t>
            </a:r>
            <a:r>
              <a:rPr lang="en-CA" sz="2400" kern="1200" dirty="0">
                <a:solidFill>
                  <a:schemeClr val="tx1"/>
                </a:solidFill>
                <a:effectLst/>
                <a:latin typeface="Calibri Light"/>
                <a:ea typeface="ＭＳ Ｐゴシック" charset="0"/>
                <a:cs typeface="ＭＳ Ｐゴシック" charset="0"/>
              </a:rPr>
              <a:t>This flag was designed by an </a:t>
            </a:r>
            <a:r>
              <a:rPr lang="en-CA" sz="2400" kern="1200" dirty="0" err="1">
                <a:solidFill>
                  <a:schemeClr val="tx1"/>
                </a:solidFill>
                <a:effectLst/>
                <a:latin typeface="Calibri Light"/>
                <a:ea typeface="ＭＳ Ｐゴシック" charset="0"/>
                <a:cs typeface="ＭＳ Ｐゴシック" charset="0"/>
              </a:rPr>
              <a:t>Kwakwaka'wakw</a:t>
            </a:r>
            <a:r>
              <a:rPr lang="en-CA" sz="2400" kern="1200" dirty="0">
                <a:solidFill>
                  <a:schemeClr val="tx1"/>
                </a:solidFill>
                <a:effectLst/>
                <a:latin typeface="Calibri Light"/>
                <a:ea typeface="ＭＳ Ｐゴシック" charset="0"/>
                <a:cs typeface="ＭＳ Ｐゴシック" charset="0"/>
              </a:rPr>
              <a:t> artist named Curtis Wilson on Vancouver Island. The design is said to represent all the First Nations of Canada.</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98803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 Treaty No.9 Commission, Commissioners land and Long Lake, ON. 1906. (From the Archives of </a:t>
            </a:r>
            <a:r>
              <a:rPr lang="en-US" sz="2000" dirty="0" err="1">
                <a:latin typeface="Calibri Light" charset="0"/>
              </a:rPr>
              <a:t>Matawa</a:t>
            </a:r>
            <a:r>
              <a:rPr lang="en-US" sz="2000" dirty="0">
                <a:latin typeface="Calibri Light" charset="0"/>
              </a:rPr>
              <a:t> First Nations) </a:t>
            </a:r>
          </a:p>
          <a:p>
            <a:pPr eaLnBrk="1" hangingPunct="1">
              <a:spcBef>
                <a:spcPct val="0"/>
              </a:spcBef>
            </a:pP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3</a:t>
            </a:fld>
            <a:endParaRPr lang="en-US" sz="1200">
              <a:latin typeface="Calibri Light"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nSpc>
                <a:spcPct val="90000"/>
              </a:lnSpc>
            </a:pPr>
            <a:r>
              <a:rPr lang="en-US" sz="2000" dirty="0">
                <a:latin typeface="Georgia" charset="0"/>
              </a:rPr>
              <a:t>Watch</a:t>
            </a:r>
            <a:r>
              <a:rPr lang="en-US" sz="2000" baseline="0" dirty="0">
                <a:latin typeface="Georgia" charset="0"/>
              </a:rPr>
              <a:t> the </a:t>
            </a:r>
            <a:r>
              <a:rPr lang="en-US" sz="2000" baseline="0" dirty="0" err="1">
                <a:latin typeface="Georgia" charset="0"/>
              </a:rPr>
              <a:t>Youtube</a:t>
            </a:r>
            <a:r>
              <a:rPr lang="en-US" sz="2000" baseline="0" dirty="0">
                <a:latin typeface="Georgia" charset="0"/>
              </a:rPr>
              <a:t> video ‘Trick or Treaty?’ here: </a:t>
            </a:r>
            <a:r>
              <a:rPr lang="en-US" sz="2000" b="1" baseline="0" dirty="0">
                <a:latin typeface="Georgia" charset="0"/>
              </a:rPr>
              <a:t>https://</a:t>
            </a:r>
            <a:r>
              <a:rPr lang="en-US" sz="2000" b="1" baseline="0" dirty="0" err="1">
                <a:latin typeface="Georgia" charset="0"/>
              </a:rPr>
              <a:t>www.youtube.com</a:t>
            </a:r>
            <a:r>
              <a:rPr lang="en-US" sz="2000" b="1" baseline="0" dirty="0">
                <a:latin typeface="Georgia" charset="0"/>
              </a:rPr>
              <a:t>/</a:t>
            </a:r>
            <a:r>
              <a:rPr lang="en-US" sz="2000" b="1" baseline="0" dirty="0" err="1">
                <a:latin typeface="Georgia" charset="0"/>
              </a:rPr>
              <a:t>watch?v</a:t>
            </a:r>
            <a:r>
              <a:rPr lang="en-US" sz="2000" b="1" baseline="0" dirty="0">
                <a:latin typeface="Georgia" charset="0"/>
              </a:rPr>
              <a:t>=g34Ty0nH8O8</a:t>
            </a:r>
          </a:p>
          <a:p>
            <a:pPr>
              <a:lnSpc>
                <a:spcPct val="90000"/>
              </a:lnSpc>
            </a:pPr>
            <a:endParaRPr lang="en-US" sz="2000" u="none" baseline="0" dirty="0">
              <a:solidFill>
                <a:schemeClr val="accent1"/>
              </a:solidFill>
              <a:latin typeface="Georgia" charset="0"/>
            </a:endParaRPr>
          </a:p>
          <a:p>
            <a:pPr marL="0" marR="0" indent="0" algn="l" defTabSz="912813" rtl="0" eaLnBrk="0" fontAlgn="base" latinLnBrk="0" hangingPunct="0">
              <a:lnSpc>
                <a:spcPct val="90000"/>
              </a:lnSpc>
              <a:spcBef>
                <a:spcPct val="30000"/>
              </a:spcBef>
              <a:spcAft>
                <a:spcPct val="0"/>
              </a:spcAft>
              <a:buClrTx/>
              <a:buSzTx/>
              <a:buFontTx/>
              <a:buNone/>
              <a:tabLst/>
              <a:defRPr/>
            </a:pPr>
            <a:r>
              <a:rPr lang="en-US" sz="2000" u="none" baseline="0" dirty="0">
                <a:solidFill>
                  <a:schemeClr val="accent1"/>
                </a:solidFill>
                <a:latin typeface="Georgia" charset="0"/>
              </a:rPr>
              <a:t>Photo: </a:t>
            </a:r>
            <a:r>
              <a:rPr lang="en-CA" sz="2400" u="none" kern="1200" dirty="0">
                <a:solidFill>
                  <a:schemeClr val="accent1"/>
                </a:solidFill>
                <a:effectLst/>
                <a:latin typeface="Calibri Light"/>
                <a:ea typeface="ＭＳ Ｐゴシック" charset="0"/>
                <a:cs typeface="ＭＳ Ｐゴシック" charset="0"/>
              </a:rPr>
              <a:t>Snowy Owl </a:t>
            </a:r>
            <a:r>
              <a:rPr lang="en-CA" sz="2400" u="none" kern="1200" dirty="0" err="1">
                <a:solidFill>
                  <a:schemeClr val="accent1"/>
                </a:solidFill>
                <a:effectLst/>
                <a:latin typeface="Calibri Light"/>
                <a:ea typeface="ＭＳ Ｐゴシック" charset="0"/>
                <a:cs typeface="ＭＳ Ｐゴシック" charset="0"/>
              </a:rPr>
              <a:t>Whitecotton</a:t>
            </a:r>
            <a:r>
              <a:rPr lang="en-CA" sz="2400" u="none" kern="1200" dirty="0">
                <a:solidFill>
                  <a:schemeClr val="accent1"/>
                </a:solidFill>
                <a:effectLst/>
                <a:latin typeface="Calibri Light"/>
                <a:ea typeface="ＭＳ Ｐゴシック" charset="0"/>
                <a:cs typeface="ＭＳ Ｐゴシック" charset="0"/>
              </a:rPr>
              <a:t>, Native American </a:t>
            </a:r>
            <a:r>
              <a:rPr lang="en-CA" sz="2400" u="none" strike="noStrike" kern="1200" dirty="0">
                <a:solidFill>
                  <a:schemeClr val="accent1"/>
                </a:solidFill>
                <a:effectLst/>
                <a:latin typeface="Calibri Light"/>
                <a:ea typeface="ＭＳ Ｐゴシック" charset="0"/>
                <a:cs typeface="ＭＳ Ｐゴシック" charset="0"/>
              </a:rPr>
              <a:t>photo</a:t>
            </a:r>
            <a:r>
              <a:rPr lang="en-CA" sz="2400" u="none" kern="1200" dirty="0">
                <a:solidFill>
                  <a:schemeClr val="accent1"/>
                </a:solidFill>
                <a:effectLst/>
                <a:latin typeface="Calibri Light"/>
                <a:ea typeface="ＭＳ Ｐゴシック" charset="0"/>
                <a:cs typeface="ＭＳ Ｐゴシック" charset="0"/>
              </a:rPr>
              <a:t> Sampson Beaver with his daughter, Frances Beaver, and his wife Leah Beaver - Assiniboine - 1906</a:t>
            </a:r>
          </a:p>
          <a:p>
            <a:pPr>
              <a:lnSpc>
                <a:spcPct val="90000"/>
              </a:lnSpc>
            </a:pPr>
            <a:r>
              <a:rPr lang="en-US" sz="2000" baseline="0" dirty="0">
                <a:latin typeface="Georgia" charset="0"/>
              </a:rPr>
              <a:t> </a:t>
            </a: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Depiction of the assembly of the 4</a:t>
            </a:r>
            <a:r>
              <a:rPr lang="en-US" sz="2400" kern="1200" baseline="30000" dirty="0">
                <a:solidFill>
                  <a:schemeClr val="tx1"/>
                </a:solidFill>
                <a:effectLst/>
                <a:latin typeface="Calibri Light"/>
                <a:ea typeface="ＭＳ Ｐゴシック" charset="0"/>
                <a:cs typeface="ＭＳ Ｐゴシック" charset="0"/>
              </a:rPr>
              <a:t>th</a:t>
            </a:r>
            <a:r>
              <a:rPr lang="en-US" sz="2400" kern="1200" dirty="0">
                <a:solidFill>
                  <a:schemeClr val="tx1"/>
                </a:solidFill>
                <a:effectLst/>
                <a:latin typeface="Calibri Light"/>
                <a:ea typeface="ＭＳ Ｐゴシック" charset="0"/>
                <a:cs typeface="ＭＳ Ｐゴシック" charset="0"/>
              </a:rPr>
              <a:t> of August 1701, before the signature of the ‘Grande </a:t>
            </a:r>
            <a:r>
              <a:rPr lang="en-US" sz="2400" kern="1200" dirty="0" err="1">
                <a:solidFill>
                  <a:schemeClr val="tx1"/>
                </a:solidFill>
                <a:effectLst/>
                <a:latin typeface="Calibri Light"/>
                <a:ea typeface="ＭＳ Ｐゴシック" charset="0"/>
                <a:cs typeface="ＭＳ Ｐゴシック" charset="0"/>
              </a:rPr>
              <a:t>Paix</a:t>
            </a:r>
            <a:r>
              <a:rPr lang="en-US" sz="2400" kern="1200" dirty="0">
                <a:solidFill>
                  <a:schemeClr val="tx1"/>
                </a:solidFill>
                <a:effectLst/>
                <a:latin typeface="Calibri Light"/>
                <a:ea typeface="ＭＳ Ｐゴシック" charset="0"/>
                <a:cs typeface="ＭＳ Ｐゴシック" charset="0"/>
              </a:rPr>
              <a:t> de </a:t>
            </a:r>
            <a:r>
              <a:rPr lang="en-US" sz="2400" kern="1200" dirty="0" err="1">
                <a:solidFill>
                  <a:schemeClr val="tx1"/>
                </a:solidFill>
                <a:effectLst/>
                <a:latin typeface="Calibri Light"/>
                <a:ea typeface="ＭＳ Ｐゴシック" charset="0"/>
                <a:cs typeface="ＭＳ Ｐゴシック" charset="0"/>
              </a:rPr>
              <a:t>Montr</a:t>
            </a:r>
            <a:r>
              <a:rPr lang="fr-FR" sz="2400" kern="1200" dirty="0" err="1">
                <a:solidFill>
                  <a:schemeClr val="tx1"/>
                </a:solidFill>
                <a:effectLst/>
                <a:latin typeface="Calibri Light"/>
                <a:ea typeface="ＭＳ Ｐゴシック" charset="0"/>
                <a:cs typeface="ＭＳ Ｐゴシック" charset="0"/>
              </a:rPr>
              <a:t>éal</a:t>
            </a:r>
            <a:r>
              <a:rPr lang="fr-FR" sz="2400" kern="1200" dirty="0">
                <a:solidFill>
                  <a:schemeClr val="tx1"/>
                </a:solidFill>
                <a:effectLst/>
                <a:latin typeface="Calibri Light"/>
                <a:ea typeface="ＭＳ Ｐゴシック" charset="0"/>
                <a:cs typeface="ＭＳ Ｐゴシック" charset="0"/>
              </a:rPr>
              <a:t>’ or the Great </a:t>
            </a:r>
            <a:r>
              <a:rPr lang="fr-FR" sz="2400" kern="1200" dirty="0" err="1">
                <a:solidFill>
                  <a:schemeClr val="tx1"/>
                </a:solidFill>
                <a:effectLst/>
                <a:latin typeface="Calibri Light"/>
                <a:ea typeface="ＭＳ Ｐゴシック" charset="0"/>
                <a:cs typeface="ＭＳ Ｐゴシック" charset="0"/>
              </a:rPr>
              <a:t>Peace</a:t>
            </a:r>
            <a:r>
              <a:rPr lang="fr-FR" sz="2400" kern="1200" dirty="0">
                <a:solidFill>
                  <a:schemeClr val="tx1"/>
                </a:solidFill>
                <a:effectLst/>
                <a:latin typeface="Calibri Light"/>
                <a:ea typeface="ＭＳ Ｐゴシック" charset="0"/>
                <a:cs typeface="ＭＳ Ｐゴシック" charset="0"/>
              </a:rPr>
              <a:t> </a:t>
            </a:r>
            <a:r>
              <a:rPr lang="fr-FR" sz="2400" kern="1200" dirty="0" err="1">
                <a:solidFill>
                  <a:schemeClr val="tx1"/>
                </a:solidFill>
                <a:effectLst/>
                <a:latin typeface="Calibri Light"/>
                <a:ea typeface="ＭＳ Ｐゴシック" charset="0"/>
                <a:cs typeface="ＭＳ Ｐゴシック" charset="0"/>
              </a:rPr>
              <a:t>Treaty</a:t>
            </a:r>
            <a:r>
              <a:rPr lang="fr-FR" sz="2400" kern="1200" dirty="0">
                <a:solidFill>
                  <a:schemeClr val="tx1"/>
                </a:solidFill>
                <a:effectLst/>
                <a:latin typeface="Calibri Light"/>
                <a:ea typeface="ＭＳ Ｐゴシック" charset="0"/>
                <a:cs typeface="ＭＳ Ｐゴシック" charset="0"/>
              </a:rPr>
              <a:t> of </a:t>
            </a:r>
            <a:r>
              <a:rPr lang="fr-FR" sz="2400" kern="1200" dirty="0" err="1">
                <a:solidFill>
                  <a:schemeClr val="tx1"/>
                </a:solidFill>
                <a:effectLst/>
                <a:latin typeface="Calibri Light"/>
                <a:ea typeface="ＭＳ Ｐゴシック" charset="0"/>
                <a:cs typeface="ＭＳ Ｐゴシック" charset="0"/>
              </a:rPr>
              <a:t>Montreal</a:t>
            </a:r>
            <a:r>
              <a:rPr lang="fr-FR" sz="2400" kern="1200" dirty="0">
                <a:solidFill>
                  <a:schemeClr val="tx1"/>
                </a:solidFill>
                <a:effectLst/>
                <a:latin typeface="Calibri Light"/>
                <a:ea typeface="ＭＳ Ｐゴシック" charset="0"/>
                <a:cs typeface="ＭＳ Ｐゴシック" charset="0"/>
              </a:rPr>
              <a:t> by </a:t>
            </a:r>
            <a:r>
              <a:rPr lang="fr-FR" sz="2400" kern="1200" dirty="0" err="1">
                <a:solidFill>
                  <a:schemeClr val="tx1"/>
                </a:solidFill>
                <a:effectLst/>
                <a:latin typeface="Calibri Light"/>
                <a:ea typeface="ＭＳ Ｐゴシック" charset="0"/>
                <a:cs typeface="ＭＳ Ｐゴシック" charset="0"/>
              </a:rPr>
              <a:t>artist</a:t>
            </a:r>
            <a:r>
              <a:rPr lang="fr-FR" sz="2400" kern="1200" dirty="0">
                <a:solidFill>
                  <a:schemeClr val="tx1"/>
                </a:solidFill>
                <a:effectLst/>
                <a:latin typeface="Calibri Light"/>
                <a:ea typeface="ＭＳ Ｐゴシック" charset="0"/>
                <a:cs typeface="ＭＳ Ｐゴシック" charset="0"/>
              </a:rPr>
              <a:t> Francis Back.</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Meeting for </a:t>
            </a:r>
            <a:r>
              <a:rPr lang="en-US" sz="2000" baseline="0">
                <a:latin typeface="Calibri Light" charset="0"/>
              </a:rPr>
              <a:t>Treaty 6, 1876 </a:t>
            </a:r>
            <a:r>
              <a:rPr lang="en-US" sz="2000" baseline="0" dirty="0">
                <a:latin typeface="Calibri Light" charset="0"/>
              </a:rPr>
              <a:t>(</a:t>
            </a:r>
            <a:r>
              <a:rPr lang="en-US" sz="2400" kern="1200" dirty="0" err="1">
                <a:solidFill>
                  <a:schemeClr val="tx1"/>
                </a:solidFill>
                <a:effectLst/>
                <a:latin typeface="Calibri Light"/>
                <a:ea typeface="ＭＳ Ｐゴシック" charset="0"/>
                <a:cs typeface="ＭＳ Ｐゴシック" charset="0"/>
              </a:rPr>
              <a:t>Glenbow</a:t>
            </a:r>
            <a:r>
              <a:rPr lang="en-US" sz="2400" kern="1200" dirty="0">
                <a:solidFill>
                  <a:schemeClr val="tx1"/>
                </a:solidFill>
                <a:effectLst/>
                <a:latin typeface="Calibri Light"/>
                <a:ea typeface="ＭＳ Ｐゴシック" charset="0"/>
                <a:cs typeface="ＭＳ Ｐゴシック" charset="0"/>
              </a:rPr>
              <a:t> Archives Na-448-6)</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6</a:t>
            </a:fld>
            <a:endParaRPr lang="en-US" sz="1200">
              <a:latin typeface="Calibri Ligh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a:t>
            </a:r>
            <a:r>
              <a:rPr lang="en-US" baseline="0" dirty="0"/>
              <a:t>os: 1.</a:t>
            </a:r>
            <a:r>
              <a:rPr lang="en-US" sz="2400" kern="1200" dirty="0">
                <a:solidFill>
                  <a:schemeClr val="tx1"/>
                </a:solidFill>
                <a:effectLst/>
                <a:latin typeface="Calibri Light"/>
                <a:ea typeface="ＭＳ Ｐゴシック" charset="0"/>
                <a:cs typeface="ＭＳ Ｐゴシック" charset="0"/>
              </a:rPr>
              <a:t>Depiction of the assembly of the 4</a:t>
            </a:r>
            <a:r>
              <a:rPr lang="en-US" sz="2400" kern="1200" baseline="30000" dirty="0">
                <a:solidFill>
                  <a:schemeClr val="tx1"/>
                </a:solidFill>
                <a:effectLst/>
                <a:latin typeface="Calibri Light"/>
                <a:ea typeface="ＭＳ Ｐゴシック" charset="0"/>
                <a:cs typeface="ＭＳ Ｐゴシック" charset="0"/>
              </a:rPr>
              <a:t>th</a:t>
            </a:r>
            <a:r>
              <a:rPr lang="en-US" sz="2400" kern="1200" dirty="0">
                <a:solidFill>
                  <a:schemeClr val="tx1"/>
                </a:solidFill>
                <a:effectLst/>
                <a:latin typeface="Calibri Light"/>
                <a:ea typeface="ＭＳ Ｐゴシック" charset="0"/>
                <a:cs typeface="ＭＳ Ｐゴシック" charset="0"/>
              </a:rPr>
              <a:t> of August 1701, before the signature of the ‘Grande </a:t>
            </a:r>
            <a:r>
              <a:rPr lang="en-US" sz="2400" kern="1200" dirty="0" err="1">
                <a:solidFill>
                  <a:schemeClr val="tx1"/>
                </a:solidFill>
                <a:effectLst/>
                <a:latin typeface="Calibri Light"/>
                <a:ea typeface="ＭＳ Ｐゴシック" charset="0"/>
                <a:cs typeface="ＭＳ Ｐゴシック" charset="0"/>
              </a:rPr>
              <a:t>Paix</a:t>
            </a:r>
            <a:r>
              <a:rPr lang="en-US" sz="2400" kern="1200" dirty="0">
                <a:solidFill>
                  <a:schemeClr val="tx1"/>
                </a:solidFill>
                <a:effectLst/>
                <a:latin typeface="Calibri Light"/>
                <a:ea typeface="ＭＳ Ｐゴシック" charset="0"/>
                <a:cs typeface="ＭＳ Ｐゴシック" charset="0"/>
              </a:rPr>
              <a:t> de </a:t>
            </a:r>
            <a:r>
              <a:rPr lang="en-US" sz="2400" kern="1200" dirty="0" err="1">
                <a:solidFill>
                  <a:schemeClr val="tx1"/>
                </a:solidFill>
                <a:effectLst/>
                <a:latin typeface="Calibri Light"/>
                <a:ea typeface="ＭＳ Ｐゴシック" charset="0"/>
                <a:cs typeface="ＭＳ Ｐゴシック" charset="0"/>
              </a:rPr>
              <a:t>Montr</a:t>
            </a:r>
            <a:r>
              <a:rPr lang="fr-FR" sz="2400" kern="1200" dirty="0" err="1">
                <a:solidFill>
                  <a:schemeClr val="tx1"/>
                </a:solidFill>
                <a:effectLst/>
                <a:latin typeface="Calibri Light"/>
                <a:ea typeface="ＭＳ Ｐゴシック" charset="0"/>
                <a:cs typeface="ＭＳ Ｐゴシック" charset="0"/>
              </a:rPr>
              <a:t>éal</a:t>
            </a:r>
            <a:r>
              <a:rPr lang="fr-FR" sz="2400" kern="1200" dirty="0">
                <a:solidFill>
                  <a:schemeClr val="tx1"/>
                </a:solidFill>
                <a:effectLst/>
                <a:latin typeface="Calibri Light"/>
                <a:ea typeface="ＭＳ Ｐゴシック" charset="0"/>
                <a:cs typeface="ＭＳ Ｐゴシック" charset="0"/>
              </a:rPr>
              <a:t>’ or the Great </a:t>
            </a:r>
            <a:r>
              <a:rPr lang="fr-FR" sz="2400" kern="1200" dirty="0" err="1">
                <a:solidFill>
                  <a:schemeClr val="tx1"/>
                </a:solidFill>
                <a:effectLst/>
                <a:latin typeface="Calibri Light"/>
                <a:ea typeface="ＭＳ Ｐゴシック" charset="0"/>
                <a:cs typeface="ＭＳ Ｐゴシック" charset="0"/>
              </a:rPr>
              <a:t>Peace</a:t>
            </a:r>
            <a:r>
              <a:rPr lang="fr-FR" sz="2400" kern="1200" dirty="0">
                <a:solidFill>
                  <a:schemeClr val="tx1"/>
                </a:solidFill>
                <a:effectLst/>
                <a:latin typeface="Calibri Light"/>
                <a:ea typeface="ＭＳ Ｐゴシック" charset="0"/>
                <a:cs typeface="ＭＳ Ｐゴシック" charset="0"/>
              </a:rPr>
              <a:t> </a:t>
            </a:r>
            <a:r>
              <a:rPr lang="fr-FR" sz="2400" kern="1200" dirty="0" err="1">
                <a:solidFill>
                  <a:schemeClr val="tx1"/>
                </a:solidFill>
                <a:effectLst/>
                <a:latin typeface="Calibri Light"/>
                <a:ea typeface="ＭＳ Ｐゴシック" charset="0"/>
                <a:cs typeface="ＭＳ Ｐゴシック" charset="0"/>
              </a:rPr>
              <a:t>Treaty</a:t>
            </a:r>
            <a:r>
              <a:rPr lang="fr-FR" sz="2400" kern="1200" dirty="0">
                <a:solidFill>
                  <a:schemeClr val="tx1"/>
                </a:solidFill>
                <a:effectLst/>
                <a:latin typeface="Calibri Light"/>
                <a:ea typeface="ＭＳ Ｐゴシック" charset="0"/>
                <a:cs typeface="ＭＳ Ｐゴシック" charset="0"/>
              </a:rPr>
              <a:t> of </a:t>
            </a:r>
            <a:r>
              <a:rPr lang="fr-FR" sz="2400" kern="1200" dirty="0" err="1">
                <a:solidFill>
                  <a:schemeClr val="tx1"/>
                </a:solidFill>
                <a:effectLst/>
                <a:latin typeface="Calibri Light"/>
                <a:ea typeface="ＭＳ Ｐゴシック" charset="0"/>
                <a:cs typeface="ＭＳ Ｐゴシック" charset="0"/>
              </a:rPr>
              <a:t>Montreal</a:t>
            </a:r>
            <a:r>
              <a:rPr lang="fr-FR" sz="2400" kern="1200" dirty="0">
                <a:solidFill>
                  <a:schemeClr val="tx1"/>
                </a:solidFill>
                <a:effectLst/>
                <a:latin typeface="Calibri Light"/>
                <a:ea typeface="ＭＳ Ｐゴシック" charset="0"/>
                <a:cs typeface="ＭＳ Ｐゴシック" charset="0"/>
              </a:rPr>
              <a:t> by </a:t>
            </a:r>
            <a:r>
              <a:rPr lang="fr-FR" sz="2400" kern="1200" dirty="0" err="1">
                <a:solidFill>
                  <a:schemeClr val="tx1"/>
                </a:solidFill>
                <a:effectLst/>
                <a:latin typeface="Calibri Light"/>
                <a:ea typeface="ＭＳ Ｐゴシック" charset="0"/>
                <a:cs typeface="ＭＳ Ｐゴシック" charset="0"/>
              </a:rPr>
              <a:t>artist</a:t>
            </a:r>
            <a:r>
              <a:rPr lang="fr-FR" sz="2400" kern="1200" dirty="0">
                <a:solidFill>
                  <a:schemeClr val="tx1"/>
                </a:solidFill>
                <a:effectLst/>
                <a:latin typeface="Calibri Light"/>
                <a:ea typeface="ＭＳ Ｐゴシック" charset="0"/>
                <a:cs typeface="ＭＳ Ｐゴシック" charset="0"/>
              </a:rPr>
              <a:t> Francis Back.; 2. </a:t>
            </a:r>
            <a:r>
              <a:rPr lang="en-US" sz="2000" baseline="0" dirty="0">
                <a:latin typeface="Calibri Light" charset="0"/>
              </a:rPr>
              <a:t>Meeting for Treaty 6 (</a:t>
            </a:r>
            <a:r>
              <a:rPr lang="en-US" sz="2400" kern="1200" dirty="0" err="1">
                <a:solidFill>
                  <a:schemeClr val="tx1"/>
                </a:solidFill>
                <a:effectLst/>
                <a:latin typeface="Calibri Light"/>
                <a:ea typeface="ＭＳ Ｐゴシック" charset="0"/>
                <a:cs typeface="ＭＳ Ｐゴシック" charset="0"/>
              </a:rPr>
              <a:t>Glenbow</a:t>
            </a:r>
            <a:r>
              <a:rPr lang="en-US" sz="2400" kern="1200" dirty="0">
                <a:solidFill>
                  <a:schemeClr val="tx1"/>
                </a:solidFill>
                <a:effectLst/>
                <a:latin typeface="Calibri Light"/>
                <a:ea typeface="ＭＳ Ｐゴシック" charset="0"/>
                <a:cs typeface="ＭＳ Ｐゴシック" charset="0"/>
              </a:rPr>
              <a:t> Archives Na-448-6); 3.</a:t>
            </a:r>
            <a:r>
              <a:rPr lang="en-CA" sz="2400" kern="1200" dirty="0">
                <a:solidFill>
                  <a:schemeClr val="tx1"/>
                </a:solidFill>
                <a:effectLst/>
                <a:latin typeface="Calibri Light"/>
                <a:ea typeface="ＭＳ Ｐゴシック" charset="0"/>
                <a:cs typeface="ＭＳ Ｐゴシック" charset="0"/>
              </a:rPr>
              <a:t> Indian Chiefs Medal, Presented to commemorate Treaty Numbers 3, 4, 5, 6, 7, 8 (Queen Victoria). Image courtesy of Library and Archives Canada Library and Archives Canada, Acc. No. 1964-1-1M.; 4.</a:t>
            </a:r>
            <a:r>
              <a:rPr lang="en-CA" sz="2400" kern="1200" baseline="0" dirty="0">
                <a:solidFill>
                  <a:schemeClr val="tx1"/>
                </a:solidFill>
                <a:effectLst/>
                <a:latin typeface="Calibri Light"/>
                <a:ea typeface="ＭＳ Ｐゴシック" charset="0"/>
                <a:cs typeface="ＭＳ Ｐゴシック" charset="0"/>
              </a:rPr>
              <a:t> </a:t>
            </a:r>
            <a:r>
              <a:rPr lang="en-US" dirty="0"/>
              <a:t>Prime Minster Stephen Harper shakes</a:t>
            </a:r>
            <a:r>
              <a:rPr lang="en-US" baseline="0" dirty="0"/>
              <a:t> hands with Chief Wilson </a:t>
            </a:r>
            <a:r>
              <a:rPr lang="en-US" baseline="0" dirty="0" err="1"/>
              <a:t>Littlechild</a:t>
            </a:r>
            <a:r>
              <a:rPr lang="en-US" baseline="0" dirty="0"/>
              <a:t> after reading the Government of Canada’s Official Apology on the floor of the Parliament building. </a:t>
            </a:r>
            <a:r>
              <a:rPr lang="en-CA" sz="2400" kern="1200" dirty="0">
                <a:solidFill>
                  <a:schemeClr val="tx1"/>
                </a:solidFill>
                <a:effectLst/>
                <a:latin typeface="Calibri Light"/>
                <a:ea typeface="ＭＳ Ｐゴシック" charset="0"/>
                <a:cs typeface="ＭＳ Ｐゴシック" charset="0"/>
              </a:rPr>
              <a:t>(THE CANADIAN PRESS/Fred </a:t>
            </a:r>
            <a:r>
              <a:rPr lang="en-CA" sz="2400" kern="1200" dirty="0" err="1">
                <a:solidFill>
                  <a:schemeClr val="tx1"/>
                </a:solidFill>
                <a:effectLst/>
                <a:latin typeface="Calibri Light"/>
                <a:ea typeface="ＭＳ Ｐゴシック" charset="0"/>
                <a:cs typeface="ＭＳ Ｐゴシック" charset="0"/>
              </a:rPr>
              <a:t>Chartrand</a:t>
            </a:r>
            <a:r>
              <a:rPr lang="en-CA" sz="2400" kern="1200">
                <a:solidFill>
                  <a:schemeClr val="tx1"/>
                </a:solidFill>
                <a:effectLst/>
                <a:latin typeface="Calibri Light"/>
                <a:ea typeface="ＭＳ Ｐゴシック" charset="0"/>
                <a:cs typeface="ＭＳ Ｐゴシック" charset="0"/>
              </a:rPr>
              <a:t>)</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419222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Photo: Wampum Treaty Belt (courtesy of</a:t>
            </a:r>
            <a:r>
              <a:rPr lang="en-US" sz="2400" kern="1200" baseline="0" dirty="0">
                <a:solidFill>
                  <a:schemeClr val="tx1"/>
                </a:solidFill>
                <a:effectLst/>
                <a:latin typeface="Calibri Light"/>
                <a:ea typeface="ＭＳ Ｐゴシック" charset="0"/>
                <a:cs typeface="ＭＳ Ｐゴシック" charset="0"/>
              </a:rPr>
              <a:t> Productions Cazabon) </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3337263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9</a:t>
            </a:fld>
            <a:endParaRPr lang="en-US"/>
          </a:p>
        </p:txBody>
      </p:sp>
    </p:spTree>
    <p:extLst>
      <p:ext uri="{BB962C8B-B14F-4D97-AF65-F5344CB8AC3E}">
        <p14:creationId xmlns:p14="http://schemas.microsoft.com/office/powerpoint/2010/main" val="11242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5.gi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E61CD31-1E11-5C4A-A406-C0B163976B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3166614" y="10139111"/>
            <a:ext cx="18537511" cy="1446550"/>
          </a:xfrm>
          <a:prstGeom prst="rect">
            <a:avLst/>
          </a:prstGeom>
          <a:noFill/>
        </p:spPr>
        <p:txBody>
          <a:bodyPr wrap="none">
            <a:spAutoFit/>
          </a:bodyPr>
          <a:lstStyle/>
          <a:p>
            <a:pPr algn="ctr" defTabSz="1828434" eaLnBrk="1" fontAlgn="auto" hangingPunct="1">
              <a:spcBef>
                <a:spcPts val="0"/>
              </a:spcBef>
              <a:spcAft>
                <a:spcPts val="0"/>
              </a:spcAft>
              <a:defRPr/>
            </a:pPr>
            <a:r>
              <a:rPr lang="en-US" sz="8800" kern="2400" spc="5500" dirty="0">
                <a:solidFill>
                  <a:schemeClr val="bg2"/>
                </a:solidFill>
                <a:latin typeface="Arial" panose="020B0604020202020204" pitchFamily="34" charset="0"/>
                <a:ea typeface="Montserrat" charset="0"/>
                <a:cs typeface="Arial" panose="020B0604020202020204" pitchFamily="34" charset="0"/>
              </a:rPr>
              <a:t>TREATY PEOPLE</a:t>
            </a:r>
          </a:p>
        </p:txBody>
      </p:sp>
      <p:sp>
        <p:nvSpPr>
          <p:cNvPr id="9" name="TextBox 8"/>
          <p:cNvSpPr txBox="1"/>
          <p:nvPr/>
        </p:nvSpPr>
        <p:spPr>
          <a:xfrm>
            <a:off x="9453128" y="9908278"/>
            <a:ext cx="4892173"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2000" dirty="0">
                <a:solidFill>
                  <a:schemeClr val="bg2"/>
                </a:solidFill>
                <a:latin typeface="Arial" panose="020B0604020202020204" pitchFamily="34" charset="0"/>
                <a:ea typeface="Montserrat" charset="0"/>
                <a:cs typeface="Arial" panose="020B0604020202020204" pitchFamily="34" charset="0"/>
              </a:rPr>
              <a:t>WE ARE ALL </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p:spPr>
      </p:pic>
      <p:pic>
        <p:nvPicPr>
          <p:cNvPr id="8" name="Picture 7"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12817148"/>
            <a:ext cx="5386809" cy="821861"/>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12573701" y="3511452"/>
            <a:ext cx="1139837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PEACE &amp; FRIENDSHIP </a:t>
            </a:r>
          </a:p>
          <a:p>
            <a:pPr algn="ctr" eaLnBrk="1" hangingPunct="1"/>
            <a:r>
              <a:rPr lang="en-US" sz="8000" dirty="0">
                <a:solidFill>
                  <a:srgbClr val="92B624"/>
                </a:solidFill>
                <a:latin typeface="Arial" panose="020B0604020202020204" pitchFamily="34" charset="0"/>
                <a:cs typeface="Arial" panose="020B0604020202020204" pitchFamily="34" charset="0"/>
              </a:rPr>
              <a:t>TREATIES</a:t>
            </a:r>
          </a:p>
        </p:txBody>
      </p:sp>
      <p:sp>
        <p:nvSpPr>
          <p:cNvPr id="7" name="Rectangle 6"/>
          <p:cNvSpPr/>
          <p:nvPr/>
        </p:nvSpPr>
        <p:spPr>
          <a:xfrm>
            <a:off x="13659035" y="6404551"/>
            <a:ext cx="9226532" cy="4967707"/>
          </a:xfrm>
          <a:prstGeom prst="rect">
            <a:avLst/>
          </a:prstGeom>
        </p:spPr>
        <p:txBody>
          <a:bodyPr wrap="square">
            <a:spAutoFit/>
          </a:bodyPr>
          <a:lstStyle/>
          <a:p>
            <a:pPr marL="342900" indent="-342900">
              <a:buFont typeface="Arial"/>
              <a:buChar char="•"/>
            </a:pPr>
            <a:r>
              <a:rPr lang="en-US" altLang="en-US" sz="4000" dirty="0">
                <a:latin typeface="Arial" panose="020B0604020202020204" pitchFamily="34" charset="0"/>
                <a:cs typeface="Arial" panose="020B0604020202020204" pitchFamily="34" charset="0"/>
              </a:rPr>
              <a:t>Signed during the 17</a:t>
            </a:r>
            <a:r>
              <a:rPr lang="en-US" altLang="en-US" sz="4000" baseline="30000" dirty="0">
                <a:latin typeface="Arial" panose="020B0604020202020204" pitchFamily="34" charset="0"/>
                <a:cs typeface="Arial" panose="020B0604020202020204" pitchFamily="34" charset="0"/>
              </a:rPr>
              <a:t>th</a:t>
            </a:r>
            <a:r>
              <a:rPr lang="en-US" altLang="en-US" sz="4000" dirty="0">
                <a:latin typeface="Arial" panose="020B0604020202020204" pitchFamily="34" charset="0"/>
                <a:cs typeface="Arial" panose="020B0604020202020204" pitchFamily="34" charset="0"/>
              </a:rPr>
              <a:t> and 18th centuries with the French, Dutch and English.</a:t>
            </a:r>
          </a:p>
          <a:p>
            <a:pPr marL="342900" indent="-342900">
              <a:buFont typeface="Arial"/>
              <a:buChar char="•"/>
            </a:pPr>
            <a:r>
              <a:rPr lang="en-US" altLang="en-US" sz="4000" dirty="0">
                <a:latin typeface="Arial" panose="020B0604020202020204" pitchFamily="34" charset="0"/>
                <a:cs typeface="Arial" panose="020B0604020202020204" pitchFamily="34" charset="0"/>
              </a:rPr>
              <a:t>Guarantee of hunting and fishing rights in return for peaceful relationships and military alliances.</a:t>
            </a:r>
          </a:p>
          <a:p>
            <a:pPr marL="342900" indent="-342900">
              <a:buFont typeface="Arial"/>
              <a:buChar char="•"/>
            </a:pPr>
            <a:r>
              <a:rPr lang="en-US" altLang="en-US" sz="4000" dirty="0">
                <a:latin typeface="Arial" panose="020B0604020202020204" pitchFamily="34" charset="0"/>
                <a:cs typeface="Arial" panose="020B0604020202020204" pitchFamily="34" charset="0"/>
              </a:rPr>
              <a:t>No land cession, but still valid.</a:t>
            </a:r>
          </a:p>
          <a:p>
            <a:pPr>
              <a:lnSpc>
                <a:spcPct val="150000"/>
              </a:lnSpc>
            </a:pPr>
            <a:endParaRPr lang="en-US" sz="2800" dirty="0">
              <a:latin typeface="Arial" panose="020B0604020202020204" pitchFamily="34" charset="0"/>
              <a:cs typeface="Arial" panose="020B0604020202020204" pitchFamily="34" charset="0"/>
            </a:endParaRPr>
          </a:p>
        </p:txBody>
      </p:sp>
      <p:sp>
        <p:nvSpPr>
          <p:cNvPr id="11" name="TextBox 10"/>
          <p:cNvSpPr txBox="1"/>
          <p:nvPr/>
        </p:nvSpPr>
        <p:spPr>
          <a:xfrm>
            <a:off x="13535201" y="317289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5" name="Picture Placeholder 4" descr="201606222.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8224" y="0"/>
            <a:ext cx="12188824" cy="13715999"/>
          </a:xfrm>
        </p:spPr>
      </p:pic>
      <p:sp>
        <p:nvSpPr>
          <p:cNvPr id="8" name="TextBox 7"/>
          <p:cNvSpPr txBox="1"/>
          <p:nvPr/>
        </p:nvSpPr>
        <p:spPr>
          <a:xfrm>
            <a:off x="12217048" y="13132267"/>
            <a:ext cx="7285959" cy="400110"/>
          </a:xfrm>
          <a:prstGeom prst="rect">
            <a:avLst/>
          </a:prstGeom>
          <a:noFill/>
        </p:spPr>
        <p:txBody>
          <a:bodyPr wrap="square" rtlCol="0">
            <a:spAutoFit/>
          </a:bodyPr>
          <a:lstStyle/>
          <a:p>
            <a:r>
              <a:rPr lang="en-CA" sz="2000" dirty="0"/>
              <a:t>Printed Proclamation of the 1752 Peace and Friendship Treaty </a:t>
            </a:r>
            <a:r>
              <a:rPr lang="en-CA" sz="2000" dirty="0">
                <a:latin typeface="Arial"/>
                <a:cs typeface="Arial"/>
              </a:rPr>
              <a:t> </a:t>
            </a:r>
            <a:endParaRPr lang="en-GB" sz="2000" dirty="0">
              <a:latin typeface="Arial"/>
              <a:cs typeface="Arial"/>
            </a:endParaRPr>
          </a:p>
        </p:txBody>
      </p:sp>
    </p:spTree>
    <p:extLst>
      <p:ext uri="{BB962C8B-B14F-4D97-AF65-F5344CB8AC3E}">
        <p14:creationId xmlns:p14="http://schemas.microsoft.com/office/powerpoint/2010/main" val="17303999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705951" y="2643614"/>
            <a:ext cx="1189212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PRE-CONFEDERATION TREATIES</a:t>
            </a:r>
          </a:p>
        </p:txBody>
      </p:sp>
      <p:sp>
        <p:nvSpPr>
          <p:cNvPr id="9" name="Rectangle 8"/>
          <p:cNvSpPr/>
          <p:nvPr/>
        </p:nvSpPr>
        <p:spPr>
          <a:xfrm>
            <a:off x="1362222" y="4917985"/>
            <a:ext cx="10579578" cy="7725192"/>
          </a:xfrm>
          <a:prstGeom prst="rect">
            <a:avLst/>
          </a:prstGeom>
        </p:spPr>
        <p:txBody>
          <a:bodyPr wrap="square">
            <a:spAutoFit/>
          </a:bodyPr>
          <a:lstStyle/>
          <a:p>
            <a:pPr algn="ctr"/>
            <a:r>
              <a:rPr lang="en-CA" b="1" dirty="0" smtClean="0">
                <a:latin typeface="Arial" panose="020B0604020202020204" pitchFamily="34" charset="0"/>
                <a:cs typeface="Arial" panose="020B0604020202020204" pitchFamily="34" charset="0"/>
              </a:rPr>
              <a:t>King </a:t>
            </a:r>
            <a:r>
              <a:rPr lang="en-CA" b="1" dirty="0">
                <a:latin typeface="Arial" panose="020B0604020202020204" pitchFamily="34" charset="0"/>
                <a:cs typeface="Arial" panose="020B0604020202020204" pitchFamily="34" charset="0"/>
              </a:rPr>
              <a:t>George III </a:t>
            </a:r>
            <a:r>
              <a:rPr lang="en-CA" dirty="0">
                <a:latin typeface="Arial" panose="020B0604020202020204" pitchFamily="34" charset="0"/>
                <a:cs typeface="Arial" panose="020B0604020202020204" pitchFamily="34" charset="0"/>
              </a:rPr>
              <a:t>in </a:t>
            </a:r>
            <a:r>
              <a:rPr lang="en-CA" dirty="0" smtClean="0">
                <a:latin typeface="Arial" panose="020B0604020202020204" pitchFamily="34" charset="0"/>
                <a:cs typeface="Arial" panose="020B0604020202020204" pitchFamily="34" charset="0"/>
              </a:rPr>
              <a:t>1763, </a:t>
            </a:r>
            <a:r>
              <a:rPr lang="en-US" dirty="0" smtClean="0">
                <a:latin typeface="Arial" panose="020B0604020202020204" pitchFamily="34" charset="0"/>
                <a:cs typeface="Arial" panose="020B0604020202020204" pitchFamily="34" charset="0"/>
              </a:rPr>
              <a:t>wrote </a:t>
            </a:r>
            <a:r>
              <a:rPr lang="en-US" dirty="0">
                <a:latin typeface="Arial" panose="020B0604020202020204" pitchFamily="34" charset="0"/>
                <a:cs typeface="Arial" panose="020B0604020202020204" pitchFamily="34" charset="0"/>
              </a:rPr>
              <a:t>the constitutional framework </a:t>
            </a:r>
            <a:r>
              <a:rPr lang="en-US" dirty="0" smtClean="0">
                <a:latin typeface="Arial" panose="020B0604020202020204" pitchFamily="34" charset="0"/>
                <a:cs typeface="Arial" panose="020B0604020202020204" pitchFamily="34" charset="0"/>
              </a:rPr>
              <a:t>to negotiate treaties </a:t>
            </a:r>
            <a:r>
              <a:rPr lang="en-US" dirty="0">
                <a:latin typeface="Arial" panose="020B0604020202020204" pitchFamily="34" charset="0"/>
                <a:cs typeface="Arial" panose="020B0604020202020204" pitchFamily="34" charset="0"/>
              </a:rPr>
              <a:t>with Indigenous peoples </a:t>
            </a:r>
            <a:r>
              <a:rPr lang="en-US" dirty="0" smtClean="0">
                <a:latin typeface="Arial" panose="020B0604020202020204" pitchFamily="34" charset="0"/>
                <a:cs typeface="Arial" panose="020B0604020202020204" pitchFamily="34" charset="0"/>
              </a:rPr>
              <a:t>inhabiting </a:t>
            </a:r>
            <a:r>
              <a:rPr lang="en-US" dirty="0">
                <a:latin typeface="Arial" panose="020B0604020202020204" pitchFamily="34" charset="0"/>
                <a:cs typeface="Arial" panose="020B0604020202020204" pitchFamily="34" charset="0"/>
              </a:rPr>
              <a:t>British </a:t>
            </a:r>
            <a:r>
              <a:rPr lang="en-US" dirty="0" smtClean="0">
                <a:latin typeface="Arial" panose="020B0604020202020204" pitchFamily="34" charset="0"/>
                <a:cs typeface="Arial" panose="020B0604020202020204" pitchFamily="34" charset="0"/>
              </a:rPr>
              <a:t>North </a:t>
            </a:r>
            <a:r>
              <a:rPr lang="en-US" dirty="0">
                <a:latin typeface="Arial" panose="020B0604020202020204" pitchFamily="34" charset="0"/>
                <a:cs typeface="Arial" panose="020B0604020202020204" pitchFamily="34" charset="0"/>
              </a:rPr>
              <a:t>America.</a:t>
            </a:r>
            <a:r>
              <a:rPr lang="en-CA" dirty="0">
                <a:latin typeface="Arial" panose="020B0604020202020204" pitchFamily="34" charset="0"/>
                <a:cs typeface="Arial" panose="020B0604020202020204" pitchFamily="34" charset="0"/>
              </a:rPr>
              <a:t> </a:t>
            </a: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This</a:t>
            </a:r>
            <a:r>
              <a:rPr lang="en-CA"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was a recognition of the power </a:t>
            </a:r>
            <a:r>
              <a:rPr lang="en-US" dirty="0">
                <a:latin typeface="Arial" panose="020B0604020202020204" pitchFamily="34" charset="0"/>
                <a:cs typeface="Arial" panose="020B0604020202020204" pitchFamily="34" charset="0"/>
              </a:rPr>
              <a:t>Indigenous </a:t>
            </a:r>
            <a:r>
              <a:rPr lang="en-US" dirty="0" smtClean="0">
                <a:latin typeface="Arial" panose="020B0604020202020204" pitchFamily="34" charset="0"/>
                <a:cs typeface="Arial" panose="020B0604020202020204" pitchFamily="34" charset="0"/>
              </a:rPr>
              <a:t>nations held.</a:t>
            </a:r>
            <a:endParaRPr lang="en-US" dirty="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b="1" u="sng" dirty="0">
                <a:latin typeface="Arial" panose="020B0604020202020204" pitchFamily="34" charset="0"/>
                <a:cs typeface="Arial" panose="020B0604020202020204" pitchFamily="34" charset="0"/>
              </a:rPr>
              <a:t>A common myth </a:t>
            </a:r>
            <a:r>
              <a:rPr lang="en-US" dirty="0">
                <a:latin typeface="Arial" panose="020B0604020202020204" pitchFamily="34" charset="0"/>
                <a:cs typeface="Arial" panose="020B0604020202020204" pitchFamily="34" charset="0"/>
              </a:rPr>
              <a:t>is that Indigenous people lost the war against Europeans</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This never happened.</a:t>
            </a:r>
            <a:endParaRPr lang="en-US" dirty="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solidFill>
                  <a:srgbClr val="92B624"/>
                </a:solidFill>
                <a:latin typeface="Arial" panose="020B0604020202020204" pitchFamily="34" charset="0"/>
                <a:cs typeface="Arial" panose="020B0604020202020204" pitchFamily="34" charset="0"/>
              </a:rPr>
              <a:t>The truth remains </a:t>
            </a:r>
            <a:r>
              <a:rPr lang="en-US" dirty="0">
                <a:latin typeface="Arial" panose="020B0604020202020204" pitchFamily="34" charset="0"/>
                <a:cs typeface="Arial" panose="020B0604020202020204" pitchFamily="34" charset="0"/>
              </a:rPr>
              <a:t>that </a:t>
            </a:r>
            <a:r>
              <a:rPr lang="en-US" dirty="0" smtClean="0">
                <a:latin typeface="Arial" panose="020B0604020202020204" pitchFamily="34" charset="0"/>
                <a:cs typeface="Arial" panose="020B0604020202020204" pitchFamily="34" charset="0"/>
              </a:rPr>
              <a:t>Europeans </a:t>
            </a:r>
            <a:r>
              <a:rPr lang="en-US" dirty="0">
                <a:latin typeface="Arial" panose="020B0604020202020204" pitchFamily="34" charset="0"/>
                <a:cs typeface="Arial" panose="020B0604020202020204" pitchFamily="34" charset="0"/>
              </a:rPr>
              <a:t>feared the impacts of </a:t>
            </a:r>
            <a:r>
              <a:rPr lang="en-US" dirty="0" smtClean="0">
                <a:latin typeface="Arial" panose="020B0604020202020204" pitchFamily="34" charset="0"/>
                <a:cs typeface="Arial" panose="020B0604020202020204" pitchFamily="34" charset="0"/>
              </a:rPr>
              <a:t>fighting with  the </a:t>
            </a:r>
            <a:r>
              <a:rPr lang="en-US" dirty="0" smtClean="0">
                <a:latin typeface="Arial" panose="020B0604020202020204" pitchFamily="34" charset="0"/>
                <a:cs typeface="Arial" panose="020B0604020202020204" pitchFamily="34" charset="0"/>
              </a:rPr>
              <a:t>Indigenous people, and felt </a:t>
            </a:r>
            <a:r>
              <a:rPr lang="en-US" dirty="0">
                <a:latin typeface="Arial" panose="020B0604020202020204" pitchFamily="34" charset="0"/>
                <a:cs typeface="Arial" panose="020B0604020202020204" pitchFamily="34" charset="0"/>
              </a:rPr>
              <a:t>it wise to </a:t>
            </a:r>
            <a:r>
              <a:rPr lang="en-US" dirty="0" smtClean="0">
                <a:latin typeface="Arial" panose="020B0604020202020204" pitchFamily="34" charset="0"/>
                <a:cs typeface="Arial" panose="020B0604020202020204" pitchFamily="34" charset="0"/>
              </a:rPr>
              <a:t>reassure </a:t>
            </a:r>
            <a:r>
              <a:rPr lang="en-US" dirty="0">
                <a:latin typeface="Arial" panose="020B0604020202020204" pitchFamily="34" charset="0"/>
                <a:cs typeface="Arial" panose="020B0604020202020204" pitchFamily="34" charset="0"/>
              </a:rPr>
              <a:t>them of land </a:t>
            </a:r>
            <a:r>
              <a:rPr lang="en-US" dirty="0" smtClean="0">
                <a:latin typeface="Arial" panose="020B0604020202020204" pitchFamily="34" charset="0"/>
                <a:cs typeface="Arial" panose="020B0604020202020204" pitchFamily="34" charset="0"/>
              </a:rPr>
              <a:t>rights</a:t>
            </a:r>
            <a:r>
              <a:rPr lang="en-US" dirty="0" smtClean="0">
                <a:latin typeface="Arial" panose="020B0604020202020204" pitchFamily="34" charset="0"/>
                <a:cs typeface="Arial" panose="020B0604020202020204" pitchFamily="34" charset="0"/>
              </a:rPr>
              <a:t>, with treaties.</a:t>
            </a:r>
            <a:endParaRPr lang="en-US"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1973751" y="230506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8" name="Picture Placeholder 7" descr="e000009998_s1-v8-1000x846.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3042600" y="0"/>
            <a:ext cx="11360450" cy="13716000"/>
          </a:xfrm>
        </p:spPr>
      </p:pic>
      <p:sp>
        <p:nvSpPr>
          <p:cNvPr id="10" name="TextBox 9"/>
          <p:cNvSpPr txBox="1"/>
          <p:nvPr/>
        </p:nvSpPr>
        <p:spPr>
          <a:xfrm>
            <a:off x="3712802" y="13174780"/>
            <a:ext cx="11518713" cy="400110"/>
          </a:xfrm>
          <a:prstGeom prst="rect">
            <a:avLst/>
          </a:prstGeom>
          <a:noFill/>
        </p:spPr>
        <p:txBody>
          <a:bodyPr wrap="square" rtlCol="0">
            <a:spAutoFit/>
          </a:bodyPr>
          <a:lstStyle/>
          <a:p>
            <a:r>
              <a:rPr lang="en-CA" sz="2000" dirty="0">
                <a:latin typeface="Arial"/>
                <a:cs typeface="Arial"/>
              </a:rPr>
              <a:t>Indian Chiefs Medal, Presented to commemorate Treaty Numbers 3, 4, 5, 6, 7, 8 </a:t>
            </a:r>
            <a:endParaRPr lang="en-GB" sz="2000" dirty="0">
              <a:latin typeface="Arial"/>
              <a:cs typeface="Arial"/>
            </a:endParaRPr>
          </a:p>
        </p:txBody>
      </p:sp>
    </p:spTree>
    <p:extLst>
      <p:ext uri="{BB962C8B-B14F-4D97-AF65-F5344CB8AC3E}">
        <p14:creationId xmlns:p14="http://schemas.microsoft.com/office/powerpoint/2010/main" val="30881252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733653"/>
            <a:ext cx="107251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92B624"/>
                </a:solidFill>
                <a:latin typeface="Arial" panose="020B0604020202020204" pitchFamily="34" charset="0"/>
                <a:cs typeface="Arial" panose="020B0604020202020204" pitchFamily="34" charset="0"/>
              </a:rPr>
              <a:t>THE IMPORTANCE OF TREATIES FOR EUROPEANS</a:t>
            </a:r>
          </a:p>
        </p:txBody>
      </p:sp>
      <p:sp>
        <p:nvSpPr>
          <p:cNvPr id="17" name="TextBox 16"/>
          <p:cNvSpPr txBox="1"/>
          <p:nvPr/>
        </p:nvSpPr>
        <p:spPr>
          <a:xfrm>
            <a:off x="730297" y="8030991"/>
            <a:ext cx="10884031" cy="4401205"/>
          </a:xfrm>
          <a:prstGeom prst="rect">
            <a:avLst/>
          </a:prstGeom>
          <a:noFill/>
        </p:spPr>
        <p:txBody>
          <a:bodyPr wrap="square">
            <a:spAutoFit/>
          </a:bodyPr>
          <a:lstStyle/>
          <a:p>
            <a:pPr marL="0" indent="0" algn="ctr">
              <a:buNone/>
            </a:pPr>
            <a:r>
              <a:rPr lang="en-US" sz="4000" dirty="0" smtClean="0">
                <a:latin typeface="Arial" panose="020B0604020202020204" pitchFamily="34" charset="0"/>
                <a:cs typeface="Arial" panose="020B0604020202020204" pitchFamily="34" charset="0"/>
              </a:rPr>
              <a:t>Most </a:t>
            </a:r>
            <a:r>
              <a:rPr lang="en-US" sz="4000" dirty="0" smtClean="0">
                <a:latin typeface="Arial" panose="020B0604020202020204" pitchFamily="34" charset="0"/>
                <a:cs typeface="Arial" panose="020B0604020202020204" pitchFamily="34" charset="0"/>
              </a:rPr>
              <a:t>Canadians don’t know this:</a:t>
            </a:r>
          </a:p>
          <a:p>
            <a:pPr marL="0" indent="0" algn="ctr">
              <a:buNone/>
            </a:pPr>
            <a:r>
              <a:rPr lang="en-US" sz="4000" dirty="0">
                <a:latin typeface="Arial" panose="020B0604020202020204" pitchFamily="34" charset="0"/>
                <a:cs typeface="Arial" panose="020B0604020202020204" pitchFamily="34" charset="0"/>
              </a:rPr>
              <a:t>W</a:t>
            </a:r>
            <a:r>
              <a:rPr lang="en-US" sz="4000" dirty="0" smtClean="0">
                <a:latin typeface="Arial" panose="020B0604020202020204" pitchFamily="34" charset="0"/>
                <a:cs typeface="Arial" panose="020B0604020202020204" pitchFamily="34" charset="0"/>
              </a:rPr>
              <a:t>e </a:t>
            </a:r>
            <a:r>
              <a:rPr lang="en-US" sz="4000" dirty="0">
                <a:latin typeface="Arial" panose="020B0604020202020204" pitchFamily="34" charset="0"/>
                <a:cs typeface="Arial" panose="020B0604020202020204" pitchFamily="34" charset="0"/>
              </a:rPr>
              <a:t>owe our </a:t>
            </a:r>
            <a:r>
              <a:rPr lang="en-US" sz="4000" dirty="0" smtClean="0">
                <a:latin typeface="Arial" panose="020B0604020202020204" pitchFamily="34" charset="0"/>
                <a:cs typeface="Arial" panose="020B0604020202020204" pitchFamily="34" charset="0"/>
              </a:rPr>
              <a:t>Nation to </a:t>
            </a:r>
            <a:r>
              <a:rPr lang="en-US" sz="4000" dirty="0">
                <a:latin typeface="Arial" panose="020B0604020202020204" pitchFamily="34" charset="0"/>
                <a:cs typeface="Arial" panose="020B0604020202020204" pitchFamily="34" charset="0"/>
              </a:rPr>
              <a:t>the Indigenous soldiers who </a:t>
            </a:r>
            <a:r>
              <a:rPr lang="en-US" sz="4000" dirty="0" smtClean="0">
                <a:latin typeface="Arial" panose="020B0604020202020204" pitchFamily="34" charset="0"/>
                <a:cs typeface="Arial" panose="020B0604020202020204" pitchFamily="34" charset="0"/>
              </a:rPr>
              <a:t>fought with us against the American Settlers, in </a:t>
            </a:r>
            <a:r>
              <a:rPr lang="en-US" sz="4000" dirty="0">
                <a:latin typeface="Arial" panose="020B0604020202020204" pitchFamily="34" charset="0"/>
                <a:cs typeface="Arial" panose="020B0604020202020204" pitchFamily="34" charset="0"/>
              </a:rPr>
              <a:t>the war of </a:t>
            </a:r>
            <a:r>
              <a:rPr lang="en-US" sz="4000" dirty="0" smtClean="0">
                <a:latin typeface="Arial" panose="020B0604020202020204" pitchFamily="34" charset="0"/>
                <a:cs typeface="Arial" panose="020B0604020202020204" pitchFamily="34" charset="0"/>
              </a:rPr>
              <a:t>1812.</a:t>
            </a:r>
            <a:endParaRPr lang="en-US" sz="4000" dirty="0">
              <a:latin typeface="Arial" panose="020B0604020202020204" pitchFamily="34" charset="0"/>
              <a:cs typeface="Arial" panose="020B0604020202020204" pitchFamily="34" charset="0"/>
            </a:endParaRPr>
          </a:p>
          <a:p>
            <a:pPr marL="0" indent="0" algn="ctr">
              <a:buNone/>
            </a:pPr>
            <a:r>
              <a:rPr lang="en-US" sz="4000" dirty="0">
                <a:latin typeface="Arial" panose="020B0604020202020204" pitchFamily="34" charset="0"/>
                <a:cs typeface="Arial" panose="020B0604020202020204" pitchFamily="34" charset="0"/>
              </a:rPr>
              <a:t>Indigenous </a:t>
            </a:r>
            <a:r>
              <a:rPr lang="en-US" sz="4000" dirty="0" smtClean="0">
                <a:latin typeface="Arial" panose="020B0604020202020204" pitchFamily="34" charset="0"/>
                <a:cs typeface="Arial" panose="020B0604020202020204" pitchFamily="34" charset="0"/>
              </a:rPr>
              <a:t>Nations helped </a:t>
            </a:r>
            <a:r>
              <a:rPr lang="en-US" sz="4000" dirty="0">
                <a:latin typeface="Arial" panose="020B0604020202020204" pitchFamily="34" charset="0"/>
                <a:cs typeface="Arial" panose="020B0604020202020204" pitchFamily="34" charset="0"/>
              </a:rPr>
              <a:t>win the territory we call Canada through the brotherhood and loyalty founded by the Treaties. </a:t>
            </a:r>
          </a:p>
        </p:txBody>
      </p:sp>
      <p:sp>
        <p:nvSpPr>
          <p:cNvPr id="5" name="Rectangle 4"/>
          <p:cNvSpPr/>
          <p:nvPr/>
        </p:nvSpPr>
        <p:spPr>
          <a:xfrm>
            <a:off x="12952415" y="3933852"/>
            <a:ext cx="10725150" cy="2369880"/>
          </a:xfrm>
          <a:prstGeom prst="rect">
            <a:avLst/>
          </a:prstGeom>
        </p:spPr>
        <p:txBody>
          <a:bodyPr wrap="square">
            <a:spAutoFit/>
          </a:bodyPr>
          <a:lstStyle/>
          <a:p>
            <a:pPr algn="ctr"/>
            <a:r>
              <a:rPr lang="en-US" sz="4000" dirty="0" smtClean="0">
                <a:latin typeface="Arial" panose="020B0604020202020204" pitchFamily="34" charset="0"/>
                <a:cs typeface="Arial" panose="020B0604020202020204" pitchFamily="34" charset="0"/>
              </a:rPr>
              <a:t>Without the Peace </a:t>
            </a:r>
            <a:r>
              <a:rPr lang="en-US" sz="4000" dirty="0" smtClean="0">
                <a:latin typeface="Arial" panose="020B0604020202020204" pitchFamily="34" charset="0"/>
                <a:cs typeface="Arial" panose="020B0604020202020204" pitchFamily="34" charset="0"/>
              </a:rPr>
              <a:t>and Friendship Treaties, </a:t>
            </a:r>
            <a:r>
              <a:rPr lang="en-US" sz="4000" dirty="0" smtClean="0">
                <a:latin typeface="Arial" panose="020B0604020202020204" pitchFamily="34" charset="0"/>
                <a:cs typeface="Arial" panose="020B0604020202020204" pitchFamily="34" charset="0"/>
              </a:rPr>
              <a:t>Canada </a:t>
            </a:r>
            <a:r>
              <a:rPr lang="en-US" sz="4000" dirty="0">
                <a:latin typeface="Arial" panose="020B0604020202020204" pitchFamily="34" charset="0"/>
                <a:cs typeface="Arial" panose="020B0604020202020204" pitchFamily="34" charset="0"/>
              </a:rPr>
              <a:t>would not be a country today; it would most likely be part of the United States.</a:t>
            </a:r>
          </a:p>
          <a:p>
            <a:pPr algn="ctr"/>
            <a:endParaRPr lang="en-US" sz="2800" dirty="0">
              <a:latin typeface="Arial" panose="020B0604020202020204" pitchFamily="34" charset="0"/>
              <a:cs typeface="Arial" panose="020B0604020202020204" pitchFamily="34" charset="0"/>
            </a:endParaRPr>
          </a:p>
        </p:txBody>
      </p:sp>
      <p:pic>
        <p:nvPicPr>
          <p:cNvPr id="8" name="Picture Placeholder 7" descr="gal_tippecanoe_06.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12" name="Picture Placeholder 11" descr="tumblr_l39bkk1ED91qbslza.jp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7" name="TextBox 6"/>
          <p:cNvSpPr txBox="1"/>
          <p:nvPr/>
        </p:nvSpPr>
        <p:spPr>
          <a:xfrm>
            <a:off x="13736409" y="147244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9" name="TextBox 8"/>
          <p:cNvSpPr txBox="1"/>
          <p:nvPr/>
        </p:nvSpPr>
        <p:spPr>
          <a:xfrm>
            <a:off x="216176" y="6320127"/>
            <a:ext cx="7945980" cy="400110"/>
          </a:xfrm>
          <a:prstGeom prst="rect">
            <a:avLst/>
          </a:prstGeom>
          <a:noFill/>
        </p:spPr>
        <p:txBody>
          <a:bodyPr wrap="square" rtlCol="0">
            <a:spAutoFit/>
          </a:bodyPr>
          <a:lstStyle/>
          <a:p>
            <a:r>
              <a:rPr lang="en-CA" sz="2000" dirty="0">
                <a:solidFill>
                  <a:srgbClr val="FFFFFF"/>
                </a:solidFill>
                <a:latin typeface="Arial"/>
                <a:cs typeface="Arial"/>
              </a:rPr>
              <a:t>The Oneidas at the Battle of </a:t>
            </a:r>
            <a:r>
              <a:rPr lang="en-CA" sz="2000" dirty="0" err="1">
                <a:solidFill>
                  <a:srgbClr val="FFFFFF"/>
                </a:solidFill>
                <a:latin typeface="Arial"/>
                <a:cs typeface="Arial"/>
              </a:rPr>
              <a:t>Oriskany</a:t>
            </a:r>
            <a:r>
              <a:rPr lang="en-CA" sz="2000" dirty="0">
                <a:solidFill>
                  <a:srgbClr val="FFFFFF"/>
                </a:solidFill>
                <a:latin typeface="Arial"/>
                <a:cs typeface="Arial"/>
              </a:rPr>
              <a:t>," by Don </a:t>
            </a:r>
            <a:r>
              <a:rPr lang="en-CA" sz="2000" dirty="0" err="1">
                <a:solidFill>
                  <a:srgbClr val="FFFFFF"/>
                </a:solidFill>
                <a:latin typeface="Arial"/>
                <a:cs typeface="Arial"/>
              </a:rPr>
              <a:t>Troiani</a:t>
            </a:r>
            <a:endParaRPr lang="en-GB" sz="2000" dirty="0">
              <a:solidFill>
                <a:srgbClr val="FFFFFF"/>
              </a:solidFill>
              <a:latin typeface="Arial"/>
              <a:cs typeface="Arial"/>
            </a:endParaRPr>
          </a:p>
        </p:txBody>
      </p:sp>
      <p:sp>
        <p:nvSpPr>
          <p:cNvPr id="10" name="TextBox 9"/>
          <p:cNvSpPr txBox="1"/>
          <p:nvPr/>
        </p:nvSpPr>
        <p:spPr>
          <a:xfrm>
            <a:off x="19375129" y="13103174"/>
            <a:ext cx="5043339" cy="400110"/>
          </a:xfrm>
          <a:prstGeom prst="rect">
            <a:avLst/>
          </a:prstGeom>
          <a:noFill/>
        </p:spPr>
        <p:txBody>
          <a:bodyPr wrap="square" rtlCol="0">
            <a:spAutoFit/>
          </a:bodyPr>
          <a:lstStyle/>
          <a:p>
            <a:r>
              <a:rPr lang="en-CA" sz="2000" dirty="0">
                <a:solidFill>
                  <a:srgbClr val="FFFFFF"/>
                </a:solidFill>
                <a:latin typeface="Arial"/>
                <a:cs typeface="Arial"/>
              </a:rPr>
              <a:t>"Battle of Tippecanoe" by </a:t>
            </a:r>
            <a:r>
              <a:rPr lang="en-CA" sz="2000" dirty="0" err="1">
                <a:solidFill>
                  <a:srgbClr val="FFFFFF"/>
                </a:solidFill>
                <a:latin typeface="Arial"/>
                <a:cs typeface="Arial"/>
              </a:rPr>
              <a:t>Kurz</a:t>
            </a:r>
            <a:r>
              <a:rPr lang="en-CA" sz="2000" dirty="0">
                <a:solidFill>
                  <a:srgbClr val="FFFFFF"/>
                </a:solidFill>
                <a:latin typeface="Arial"/>
                <a:cs typeface="Arial"/>
              </a:rPr>
              <a:t> &amp; Allison </a:t>
            </a:r>
            <a:endParaRPr lang="en-GB" sz="2000" dirty="0">
              <a:solidFill>
                <a:srgbClr val="FFFFFF"/>
              </a:solidFill>
              <a:latin typeface="Arial"/>
              <a:cs typeface="Aria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78065" y="3934451"/>
            <a:ext cx="13631728" cy="2554545"/>
          </a:xfrm>
          <a:prstGeom prst="rect">
            <a:avLst/>
          </a:prstGeom>
        </p:spPr>
        <p:txBody>
          <a:bodyPr wrap="square">
            <a:spAutoFit/>
          </a:bodyPr>
          <a:lstStyle/>
          <a:p>
            <a:pPr algn="ctr"/>
            <a:r>
              <a:rPr lang="en-CA" sz="4000" dirty="0">
                <a:latin typeface="Arial" panose="020B0604020202020204" pitchFamily="34" charset="0"/>
                <a:cs typeface="Arial" panose="020B0604020202020204" pitchFamily="34" charset="0"/>
              </a:rPr>
              <a:t>Between 1871 and 1921, </a:t>
            </a:r>
            <a:r>
              <a:rPr lang="en-CA" sz="4000" dirty="0" smtClean="0">
                <a:latin typeface="Arial" panose="020B0604020202020204" pitchFamily="34" charset="0"/>
                <a:cs typeface="Arial" panose="020B0604020202020204" pitchFamily="34" charset="0"/>
              </a:rPr>
              <a:t>and enabled </a:t>
            </a:r>
            <a:r>
              <a:rPr lang="en-CA" sz="4000" dirty="0">
                <a:latin typeface="Arial" panose="020B0604020202020204" pitchFamily="34" charset="0"/>
                <a:cs typeface="Arial" panose="020B0604020202020204" pitchFamily="34" charset="0"/>
              </a:rPr>
              <a:t>the Canadian government to </a:t>
            </a:r>
            <a:r>
              <a:rPr lang="en-CA" sz="4000" dirty="0" smtClean="0">
                <a:latin typeface="Arial" panose="020B0604020202020204" pitchFamily="34" charset="0"/>
                <a:cs typeface="Arial" panose="020B0604020202020204" pitchFamily="34" charset="0"/>
              </a:rPr>
              <a:t>pursue </a:t>
            </a:r>
            <a:r>
              <a:rPr lang="en-CA" sz="4000" dirty="0">
                <a:latin typeface="Arial" panose="020B0604020202020204" pitchFamily="34" charset="0"/>
                <a:cs typeface="Arial" panose="020B0604020202020204" pitchFamily="34" charset="0"/>
              </a:rPr>
              <a:t>agriculture, settlement, </a:t>
            </a:r>
            <a:r>
              <a:rPr lang="en-CA" sz="4000" dirty="0" smtClean="0">
                <a:latin typeface="Arial" panose="020B0604020202020204" pitchFamily="34" charset="0"/>
                <a:cs typeface="Arial" panose="020B0604020202020204" pitchFamily="34" charset="0"/>
              </a:rPr>
              <a:t>transportation </a:t>
            </a:r>
            <a:r>
              <a:rPr lang="en-CA" sz="4000" dirty="0">
                <a:latin typeface="Arial" panose="020B0604020202020204" pitchFamily="34" charset="0"/>
                <a:cs typeface="Arial" panose="020B0604020202020204" pitchFamily="34" charset="0"/>
              </a:rPr>
              <a:t>links and </a:t>
            </a:r>
            <a:r>
              <a:rPr lang="en-CA" sz="4000" dirty="0" smtClean="0">
                <a:latin typeface="Arial" panose="020B0604020202020204" pitchFamily="34" charset="0"/>
                <a:cs typeface="Arial" panose="020B0604020202020204" pitchFamily="34" charset="0"/>
              </a:rPr>
              <a:t>resources in West and Northern Canada.</a:t>
            </a:r>
            <a:endParaRPr lang="en-CA" sz="4000" dirty="0">
              <a:latin typeface="Arial" panose="020B0604020202020204" pitchFamily="34" charset="0"/>
              <a:cs typeface="Arial" panose="020B0604020202020204" pitchFamily="34" charset="0"/>
            </a:endParaRPr>
          </a:p>
        </p:txBody>
      </p:sp>
      <p:sp>
        <p:nvSpPr>
          <p:cNvPr id="6" name="TextBox 9"/>
          <p:cNvSpPr txBox="1">
            <a:spLocks noChangeArrowheads="1"/>
          </p:cNvSpPr>
          <p:nvPr/>
        </p:nvSpPr>
        <p:spPr bwMode="auto">
          <a:xfrm>
            <a:off x="11424842" y="219568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NUMBERED TREATIES</a:t>
            </a:r>
          </a:p>
        </p:txBody>
      </p:sp>
      <p:sp>
        <p:nvSpPr>
          <p:cNvPr id="9" name="Rectangle 8"/>
          <p:cNvSpPr/>
          <p:nvPr/>
        </p:nvSpPr>
        <p:spPr>
          <a:xfrm>
            <a:off x="984313" y="7563178"/>
            <a:ext cx="6191655" cy="5447645"/>
          </a:xfrm>
          <a:prstGeom prst="rect">
            <a:avLst/>
          </a:prstGeom>
        </p:spPr>
        <p:txBody>
          <a:bodyPr wrap="square">
            <a:spAutoFit/>
          </a:bodyPr>
          <a:lstStyle/>
          <a:p>
            <a:pPr algn="ctr"/>
            <a:r>
              <a:rPr lang="en-CA" sz="4000" dirty="0" smtClean="0">
                <a:latin typeface="Arial" panose="020B0604020202020204" pitchFamily="34" charset="0"/>
                <a:cs typeface="Arial" panose="020B0604020202020204" pitchFamily="34" charset="0"/>
              </a:rPr>
              <a:t>Calle</a:t>
            </a:r>
            <a:r>
              <a:rPr lang="en-CA" sz="4000" dirty="0" smtClean="0">
                <a:latin typeface="Arial" panose="020B0604020202020204" pitchFamily="34" charset="0"/>
                <a:cs typeface="Arial" panose="020B0604020202020204" pitchFamily="34" charset="0"/>
              </a:rPr>
              <a:t>d Numbered Treaties </a:t>
            </a:r>
            <a:r>
              <a:rPr lang="en-CA" sz="4000" dirty="0">
                <a:latin typeface="Arial" panose="020B0604020202020204" pitchFamily="34" charset="0"/>
                <a:cs typeface="Arial" panose="020B0604020202020204" pitchFamily="34" charset="0"/>
              </a:rPr>
              <a:t>b</a:t>
            </a:r>
            <a:r>
              <a:rPr lang="en-CA" sz="4000" dirty="0" smtClean="0">
                <a:latin typeface="Arial" panose="020B0604020202020204" pitchFamily="34" charset="0"/>
                <a:cs typeface="Arial" panose="020B0604020202020204" pitchFamily="34" charset="0"/>
              </a:rPr>
              <a:t>ecause </a:t>
            </a:r>
            <a:r>
              <a:rPr lang="en-CA" sz="4000" dirty="0">
                <a:latin typeface="Arial" panose="020B0604020202020204" pitchFamily="34" charset="0"/>
                <a:cs typeface="Arial" panose="020B0604020202020204" pitchFamily="34" charset="0"/>
              </a:rPr>
              <a:t>they were numbered 1 to </a:t>
            </a:r>
            <a:r>
              <a:rPr lang="en-CA" sz="4000" dirty="0" smtClean="0">
                <a:latin typeface="Arial" panose="020B0604020202020204" pitchFamily="34" charset="0"/>
                <a:cs typeface="Arial" panose="020B0604020202020204" pitchFamily="34" charset="0"/>
              </a:rPr>
              <a:t>11</a:t>
            </a:r>
            <a:r>
              <a:rPr lang="en-CA" sz="4000" dirty="0" smtClean="0">
                <a:latin typeface="Arial" panose="020B0604020202020204" pitchFamily="34" charset="0"/>
                <a:cs typeface="Arial" panose="020B0604020202020204" pitchFamily="34" charset="0"/>
              </a:rPr>
              <a:t>. They</a:t>
            </a:r>
            <a:r>
              <a:rPr lang="en-CA" sz="4000" dirty="0" smtClean="0">
                <a:latin typeface="Arial" panose="020B0604020202020204" pitchFamily="34" charset="0"/>
                <a:cs typeface="Arial" panose="020B0604020202020204" pitchFamily="34" charset="0"/>
              </a:rPr>
              <a:t> covered </a:t>
            </a:r>
            <a:r>
              <a:rPr lang="en-CA" sz="4000" dirty="0">
                <a:latin typeface="Arial" panose="020B0604020202020204" pitchFamily="34" charset="0"/>
                <a:cs typeface="Arial" panose="020B0604020202020204" pitchFamily="34" charset="0"/>
              </a:rPr>
              <a:t>northern Ontario, Manitoba, Saskatchewan, Alberta, north-eastern British Columbia, and the Northwest Territories. </a:t>
            </a:r>
          </a:p>
          <a:p>
            <a:pPr algn="ct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12176125" y="186503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HISTORIC OR</a:t>
            </a:r>
          </a:p>
        </p:txBody>
      </p:sp>
      <p:pic>
        <p:nvPicPr>
          <p:cNvPr id="4" name="Picture Placeholder 3" descr="NIAGARA-TREATY-PIC1.jpg"/>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pic>
        <p:nvPicPr>
          <p:cNvPr id="3" name="Picture Placeholder 2" descr="d36f1846-bd81-46bc-9bff-1c70921557b4_thumbnail_600_600.jpg"/>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8" name="TextBox 7"/>
          <p:cNvSpPr txBox="1"/>
          <p:nvPr/>
        </p:nvSpPr>
        <p:spPr>
          <a:xfrm>
            <a:off x="17827388" y="7039768"/>
            <a:ext cx="6330190" cy="1015663"/>
          </a:xfrm>
          <a:prstGeom prst="rect">
            <a:avLst/>
          </a:prstGeom>
          <a:noFill/>
        </p:spPr>
        <p:txBody>
          <a:bodyPr wrap="square" rtlCol="0">
            <a:spAutoFit/>
          </a:bodyPr>
          <a:lstStyle/>
          <a:p>
            <a:pPr algn="r"/>
            <a:r>
              <a:rPr lang="en-CA" sz="2000" dirty="0">
                <a:solidFill>
                  <a:srgbClr val="FFFFFF"/>
                </a:solidFill>
                <a:latin typeface="Arial"/>
                <a:cs typeface="Arial"/>
              </a:rPr>
              <a:t>Chiefs of the Six Nations at Brantford, ON and</a:t>
            </a:r>
          </a:p>
          <a:p>
            <a:pPr algn="r"/>
            <a:r>
              <a:rPr lang="en-CA" sz="2000" dirty="0">
                <a:solidFill>
                  <a:srgbClr val="FFFFFF"/>
                </a:solidFill>
                <a:latin typeface="Arial"/>
                <a:cs typeface="Arial"/>
              </a:rPr>
              <a:t> their wampum belts (1871)</a:t>
            </a:r>
          </a:p>
          <a:p>
            <a:pPr algn="r"/>
            <a:endParaRPr lang="en-GB" sz="2000" dirty="0">
              <a:solidFill>
                <a:srgbClr val="FFFFFF"/>
              </a:solidFill>
              <a:latin typeface="Arial"/>
              <a:cs typeface="Arial"/>
            </a:endParaRPr>
          </a:p>
        </p:txBody>
      </p:sp>
      <p:sp>
        <p:nvSpPr>
          <p:cNvPr id="2" name="Rectangle 1"/>
          <p:cNvSpPr/>
          <p:nvPr/>
        </p:nvSpPr>
        <p:spPr>
          <a:xfrm>
            <a:off x="353079" y="382390"/>
            <a:ext cx="2826490" cy="400110"/>
          </a:xfrm>
          <a:prstGeom prst="rect">
            <a:avLst/>
          </a:prstGeom>
        </p:spPr>
        <p:txBody>
          <a:bodyPr wrap="none">
            <a:spAutoFit/>
          </a:bodyPr>
          <a:lstStyle/>
          <a:p>
            <a:r>
              <a:rPr lang="en-US" sz="2000" dirty="0">
                <a:solidFill>
                  <a:srgbClr val="FFFFFF"/>
                </a:solidFill>
              </a:rPr>
              <a:t>Treaty No. 2 Document </a:t>
            </a:r>
            <a:endParaRPr lang="en-GB" sz="2000" dirty="0">
              <a:solidFill>
                <a:srgbClr val="FFFFFF"/>
              </a:solidFill>
            </a:endParaRPr>
          </a:p>
        </p:txBody>
      </p:sp>
    </p:spTree>
    <p:extLst>
      <p:ext uri="{BB962C8B-B14F-4D97-AF65-F5344CB8AC3E}">
        <p14:creationId xmlns:p14="http://schemas.microsoft.com/office/powerpoint/2010/main" val="15034574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119637" y="7063423"/>
            <a:ext cx="8547100" cy="4893647"/>
          </a:xfrm>
          <a:prstGeom prst="rect">
            <a:avLst/>
          </a:prstGeom>
          <a:noFill/>
        </p:spPr>
        <p:txBody>
          <a:bodyPr>
            <a:spAutoFit/>
          </a:bodyPr>
          <a:lstStyle/>
          <a:p>
            <a:pPr algn="ctr"/>
            <a:r>
              <a:rPr lang="en-US" altLang="en-US" sz="4500" dirty="0">
                <a:latin typeface="Arial" panose="020B0604020202020204" pitchFamily="34" charset="0"/>
                <a:cs typeface="Arial" panose="020B0604020202020204" pitchFamily="34" charset="0"/>
                <a:hlinkClick r:id="" action="ppaction://noaction"/>
              </a:rPr>
              <a:t>James Bay and Northern Quebec Agreement</a:t>
            </a:r>
            <a:r>
              <a:rPr lang="en-US" altLang="en-US" sz="4500" dirty="0">
                <a:latin typeface="Arial" panose="020B0604020202020204" pitchFamily="34" charset="0"/>
                <a:cs typeface="Arial" panose="020B0604020202020204" pitchFamily="34" charset="0"/>
              </a:rPr>
              <a:t>, 1976</a:t>
            </a:r>
          </a:p>
          <a:p>
            <a:pPr algn="ctr"/>
            <a:endParaRPr lang="en-US" altLang="en-US" sz="4500" dirty="0">
              <a:latin typeface="Arial" panose="020B0604020202020204" pitchFamily="34" charset="0"/>
              <a:cs typeface="Arial" panose="020B0604020202020204" pitchFamily="34" charset="0"/>
              <a:hlinkClick r:id="" action="ppaction://noaction"/>
            </a:endParaRPr>
          </a:p>
          <a:p>
            <a:pPr algn="ctr"/>
            <a:r>
              <a:rPr lang="en-US" altLang="en-US" sz="4500" dirty="0">
                <a:latin typeface="Arial" panose="020B0604020202020204" pitchFamily="34" charset="0"/>
                <a:cs typeface="Arial" panose="020B0604020202020204" pitchFamily="34" charset="0"/>
                <a:hlinkClick r:id="" action="ppaction://noaction"/>
              </a:rPr>
              <a:t>Nunavut Agreement</a:t>
            </a:r>
            <a:r>
              <a:rPr lang="en-US" altLang="en-US" sz="4500" dirty="0">
                <a:latin typeface="Arial" panose="020B0604020202020204" pitchFamily="34" charset="0"/>
                <a:cs typeface="Arial" panose="020B0604020202020204" pitchFamily="34" charset="0"/>
              </a:rPr>
              <a:t>, 1993</a:t>
            </a:r>
          </a:p>
          <a:p>
            <a:pPr algn="ctr"/>
            <a:endParaRPr lang="en-US" altLang="en-US" sz="4500" dirty="0">
              <a:latin typeface="Arial" panose="020B0604020202020204" pitchFamily="34" charset="0"/>
              <a:cs typeface="Arial" panose="020B0604020202020204" pitchFamily="34" charset="0"/>
            </a:endParaRPr>
          </a:p>
          <a:p>
            <a:pPr algn="ctr"/>
            <a:r>
              <a:rPr lang="en-US" altLang="en-US" sz="4500" u="sng" dirty="0">
                <a:latin typeface="Arial" panose="020B0604020202020204" pitchFamily="34" charset="0"/>
                <a:cs typeface="Arial" panose="020B0604020202020204" pitchFamily="34" charset="0"/>
              </a:rPr>
              <a:t>Dogrib Claim</a:t>
            </a:r>
            <a:r>
              <a:rPr lang="en-US" altLang="en-US" sz="4500" dirty="0">
                <a:latin typeface="Arial" panose="020B0604020202020204" pitchFamily="34" charset="0"/>
                <a:cs typeface="Arial" panose="020B0604020202020204" pitchFamily="34" charset="0"/>
              </a:rPr>
              <a:t>, 2003</a:t>
            </a:r>
          </a:p>
          <a:p>
            <a:pPr algn="ctr" defTabSz="1828434" eaLnBrk="1" fontAlgn="auto" hangingPunct="1">
              <a:lnSpc>
                <a:spcPct val="150000"/>
              </a:lnSpc>
              <a:spcBef>
                <a:spcPts val="0"/>
              </a:spcBef>
              <a:spcAft>
                <a:spcPts val="0"/>
              </a:spcAft>
              <a:defRPr/>
            </a:pPr>
            <a:endParaRPr lang="en-US" sz="2800" spc="300" dirty="0">
              <a:solidFill>
                <a:schemeClr val="tx2"/>
              </a:solidFill>
              <a:latin typeface="Arial" panose="020B0604020202020204" pitchFamily="34" charset="0"/>
              <a:ea typeface="Montserrat Light" charset="0"/>
              <a:cs typeface="Arial" panose="020B0604020202020204" pitchFamily="34" charset="0"/>
            </a:endParaRPr>
          </a:p>
        </p:txBody>
      </p:sp>
      <p:sp>
        <p:nvSpPr>
          <p:cNvPr id="7" name="TextBox 12"/>
          <p:cNvSpPr txBox="1">
            <a:spLocks noChangeArrowheads="1"/>
          </p:cNvSpPr>
          <p:nvPr/>
        </p:nvSpPr>
        <p:spPr bwMode="auto">
          <a:xfrm>
            <a:off x="13166558" y="4942344"/>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MODERN TREATIES</a:t>
            </a:r>
          </a:p>
        </p:txBody>
      </p:sp>
      <p:sp>
        <p:nvSpPr>
          <p:cNvPr id="9" name="TextBox 8"/>
          <p:cNvSpPr txBox="1"/>
          <p:nvPr/>
        </p:nvSpPr>
        <p:spPr>
          <a:xfrm>
            <a:off x="13776158" y="459312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8" name="Picture Placeholder 7" descr="Book-Covers050.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2357624" y="0"/>
            <a:ext cx="10058400" cy="13716000"/>
          </a:xfrm>
        </p:spPr>
      </p:pic>
      <p:sp>
        <p:nvSpPr>
          <p:cNvPr id="2" name="Rectangle 1"/>
          <p:cNvSpPr/>
          <p:nvPr/>
        </p:nvSpPr>
        <p:spPr>
          <a:xfrm>
            <a:off x="12472470" y="12723054"/>
            <a:ext cx="7474162" cy="707886"/>
          </a:xfrm>
          <a:prstGeom prst="rect">
            <a:avLst/>
          </a:prstGeom>
        </p:spPr>
        <p:txBody>
          <a:bodyPr wrap="square">
            <a:spAutoFit/>
          </a:bodyPr>
          <a:lstStyle/>
          <a:p>
            <a:pPr defTabSz="912813">
              <a:spcBef>
                <a:spcPct val="30000"/>
              </a:spcBef>
              <a:defRPr/>
            </a:pPr>
            <a:r>
              <a:rPr lang="en-US" sz="2000" i="1" dirty="0">
                <a:latin typeface="Arial" panose="020B0604020202020204" pitchFamily="34" charset="0"/>
                <a:cs typeface="Arial" panose="020B0604020202020204" pitchFamily="34" charset="0"/>
              </a:rPr>
              <a:t>The Agreement Between the Inuit of the Nunavut Settlement Area and Her Majesty the Queen in right of Canada. 1993.</a:t>
            </a:r>
          </a:p>
        </p:txBody>
      </p:sp>
    </p:spTree>
    <p:extLst>
      <p:ext uri="{BB962C8B-B14F-4D97-AF65-F5344CB8AC3E}">
        <p14:creationId xmlns:p14="http://schemas.microsoft.com/office/powerpoint/2010/main" val="9905555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99FCB09-513F-0644-9F08-8EE0ED88F34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9" b="39"/>
          <a:stretch>
            <a:fillRect/>
          </a:stretch>
        </p:blipFill>
        <p:spPr/>
      </p:pic>
      <p:sp>
        <p:nvSpPr>
          <p:cNvPr id="5" name="TextBox 9"/>
          <p:cNvSpPr txBox="1">
            <a:spLocks noChangeArrowheads="1"/>
          </p:cNvSpPr>
          <p:nvPr/>
        </p:nvSpPr>
        <p:spPr bwMode="auto">
          <a:xfrm>
            <a:off x="1890940" y="3371104"/>
            <a:ext cx="1072515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PRINCIPLES OF INTERPRETATION</a:t>
            </a:r>
            <a:endParaRPr lang="en-US" sz="6000" dirty="0">
              <a:solidFill>
                <a:srgbClr val="92B624"/>
              </a:solidFill>
              <a:latin typeface="Arial" panose="020B0604020202020204" pitchFamily="34" charset="0"/>
              <a:cs typeface="Arial" panose="020B0604020202020204" pitchFamily="34" charset="0"/>
            </a:endParaRPr>
          </a:p>
        </p:txBody>
      </p:sp>
      <p:sp>
        <p:nvSpPr>
          <p:cNvPr id="7" name="Rectangle 6"/>
          <p:cNvSpPr/>
          <p:nvPr/>
        </p:nvSpPr>
        <p:spPr>
          <a:xfrm>
            <a:off x="2516415" y="5984982"/>
            <a:ext cx="9474200" cy="5447645"/>
          </a:xfrm>
          <a:prstGeom prst="rect">
            <a:avLst/>
          </a:prstGeom>
        </p:spPr>
        <p:txBody>
          <a:bodyPr wrap="square">
            <a:spAutoFit/>
          </a:bodyPr>
          <a:lstStyle/>
          <a:p>
            <a:pPr algn="ctr"/>
            <a:r>
              <a:rPr lang="en-US" altLang="en-US" sz="4000" dirty="0">
                <a:latin typeface="Arial" panose="020B0604020202020204" pitchFamily="34" charset="0"/>
                <a:cs typeface="Arial" panose="020B0604020202020204" pitchFamily="34" charset="0"/>
              </a:rPr>
              <a:t>A treaty </a:t>
            </a:r>
            <a:r>
              <a:rPr lang="en-US" altLang="en-US" sz="4000" dirty="0" smtClean="0">
                <a:latin typeface="Arial" panose="020B0604020202020204" pitchFamily="34" charset="0"/>
                <a:cs typeface="Arial" panose="020B0604020202020204" pitchFamily="34" charset="0"/>
              </a:rPr>
              <a:t>is an exchange </a:t>
            </a:r>
            <a:r>
              <a:rPr lang="en-US" altLang="en-US" sz="4000" dirty="0">
                <a:latin typeface="Arial" panose="020B0604020202020204" pitchFamily="34" charset="0"/>
                <a:cs typeface="Arial" panose="020B0604020202020204" pitchFamily="34" charset="0"/>
              </a:rPr>
              <a:t>of </a:t>
            </a:r>
            <a:r>
              <a:rPr lang="en-US" altLang="en-US" sz="4000" dirty="0" smtClean="0">
                <a:latin typeface="Arial" panose="020B0604020202020204" pitchFamily="34" charset="0"/>
                <a:cs typeface="Arial" panose="020B0604020202020204" pitchFamily="34" charset="0"/>
              </a:rPr>
              <a:t>promises </a:t>
            </a:r>
            <a:r>
              <a:rPr lang="en-US" altLang="en-US" sz="4000" dirty="0">
                <a:latin typeface="Arial" panose="020B0604020202020204" pitchFamily="34" charset="0"/>
                <a:cs typeface="Arial" panose="020B0604020202020204" pitchFamily="34" charset="0"/>
              </a:rPr>
              <a:t>between the Crown and </a:t>
            </a:r>
            <a:r>
              <a:rPr lang="en-US" altLang="en-US" sz="4000" dirty="0" smtClean="0">
                <a:latin typeface="Arial" panose="020B0604020202020204" pitchFamily="34" charset="0"/>
                <a:cs typeface="Arial" panose="020B0604020202020204" pitchFamily="34" charset="0"/>
              </a:rPr>
              <a:t>First </a:t>
            </a:r>
            <a:r>
              <a:rPr lang="en-US" altLang="en-US" sz="4000" dirty="0">
                <a:latin typeface="Arial" panose="020B0604020202020204" pitchFamily="34" charset="0"/>
                <a:cs typeface="Arial" panose="020B0604020202020204" pitchFamily="34" charset="0"/>
              </a:rPr>
              <a:t>N</a:t>
            </a:r>
            <a:r>
              <a:rPr lang="en-US" altLang="en-US" sz="4000" dirty="0" smtClean="0">
                <a:latin typeface="Arial" panose="020B0604020202020204" pitchFamily="34" charset="0"/>
                <a:cs typeface="Arial" panose="020B0604020202020204" pitchFamily="34" charset="0"/>
              </a:rPr>
              <a:t>ations </a:t>
            </a:r>
            <a:r>
              <a:rPr lang="en-US" altLang="en-US" sz="4000" dirty="0">
                <a:latin typeface="Arial" panose="020B0604020202020204" pitchFamily="34" charset="0"/>
                <a:cs typeface="Arial" panose="020B0604020202020204" pitchFamily="34" charset="0"/>
              </a:rPr>
              <a:t>and the nature of this agreement is sacred.</a:t>
            </a:r>
          </a:p>
          <a:p>
            <a:pPr algn="ctr"/>
            <a:endParaRPr lang="en-US" altLang="en-US" sz="4000" dirty="0">
              <a:latin typeface="Arial" panose="020B0604020202020204" pitchFamily="34" charset="0"/>
              <a:cs typeface="Arial" panose="020B0604020202020204" pitchFamily="34" charset="0"/>
            </a:endParaRPr>
          </a:p>
          <a:p>
            <a:pPr algn="ctr"/>
            <a:r>
              <a:rPr lang="en-US" altLang="en-US" sz="4000" dirty="0" smtClean="0">
                <a:latin typeface="Arial" panose="020B0604020202020204" pitchFamily="34" charset="0"/>
                <a:cs typeface="Arial" panose="020B0604020202020204" pitchFamily="34" charset="0"/>
              </a:rPr>
              <a:t>Old language in the older </a:t>
            </a:r>
            <a:r>
              <a:rPr lang="en-US" altLang="en-US" sz="4000" dirty="0">
                <a:latin typeface="Arial" panose="020B0604020202020204" pitchFamily="34" charset="0"/>
                <a:cs typeface="Arial" panose="020B0604020202020204" pitchFamily="34" charset="0"/>
              </a:rPr>
              <a:t>treaties must be resolved peacefully and in </a:t>
            </a:r>
            <a:r>
              <a:rPr lang="en-US" altLang="en-US" sz="4000" dirty="0" smtClean="0">
                <a:latin typeface="Arial" panose="020B0604020202020204" pitchFamily="34" charset="0"/>
                <a:cs typeface="Arial" panose="020B0604020202020204" pitchFamily="34" charset="0"/>
              </a:rPr>
              <a:t>a court </a:t>
            </a:r>
            <a:r>
              <a:rPr lang="en-US" altLang="en-US" sz="4000" dirty="0">
                <a:latin typeface="Arial" panose="020B0604020202020204" pitchFamily="34" charset="0"/>
                <a:cs typeface="Arial" panose="020B0604020202020204" pitchFamily="34" charset="0"/>
              </a:rPr>
              <a:t>of law.</a:t>
            </a:r>
          </a:p>
          <a:p>
            <a:pPr marL="0" indent="0">
              <a:buNone/>
            </a:pPr>
            <a:endParaRPr lang="en-US" altLang="en-US" sz="2800" b="1" kern="0" dirty="0">
              <a:latin typeface="Arial" panose="020B0604020202020204" pitchFamily="34" charset="0"/>
              <a:ea typeface="Arial Unicode MS" charset="0"/>
              <a:cs typeface="Arial" panose="020B0604020202020204" pitchFamily="34" charset="0"/>
            </a:endParaRPr>
          </a:p>
        </p:txBody>
      </p:sp>
      <p:sp>
        <p:nvSpPr>
          <p:cNvPr id="9" name="TextBox 8"/>
          <p:cNvSpPr txBox="1"/>
          <p:nvPr/>
        </p:nvSpPr>
        <p:spPr>
          <a:xfrm>
            <a:off x="2579914" y="30226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2" name="Rectangle 1"/>
          <p:cNvSpPr/>
          <p:nvPr/>
        </p:nvSpPr>
        <p:spPr>
          <a:xfrm>
            <a:off x="9349595" y="13133837"/>
            <a:ext cx="4656092" cy="400110"/>
          </a:xfrm>
          <a:prstGeom prst="rect">
            <a:avLst/>
          </a:prstGeom>
        </p:spPr>
        <p:txBody>
          <a:bodyPr wrap="none">
            <a:spAutoFit/>
          </a:bodyPr>
          <a:lstStyle/>
          <a:p>
            <a:r>
              <a:rPr lang="en-CA" sz="2000" i="1" dirty="0">
                <a:latin typeface="Calibri Light"/>
              </a:rPr>
              <a:t>‘</a:t>
            </a:r>
            <a:r>
              <a:rPr lang="en-CA" sz="2000" i="1" dirty="0" err="1">
                <a:latin typeface="Calibri Light"/>
              </a:rPr>
              <a:t>Honor</a:t>
            </a:r>
            <a:r>
              <a:rPr lang="en-CA" sz="2000" i="1" dirty="0">
                <a:latin typeface="Calibri Light"/>
              </a:rPr>
              <a:t> The Treaties</a:t>
            </a:r>
            <a:r>
              <a:rPr lang="en-CA" sz="2000" dirty="0">
                <a:latin typeface="Calibri Light"/>
              </a:rPr>
              <a:t>’, Ernesto </a:t>
            </a:r>
            <a:r>
              <a:rPr lang="en-CA" sz="2000" dirty="0" err="1">
                <a:latin typeface="Calibri Light"/>
              </a:rPr>
              <a:t>Yerena</a:t>
            </a:r>
            <a:r>
              <a:rPr lang="en-CA" sz="2000" dirty="0">
                <a:latin typeface="Calibri Light"/>
              </a:rPr>
              <a:t> (2010)</a:t>
            </a:r>
            <a:endParaRPr lang="en-GB" sz="2000" dirty="0"/>
          </a:p>
        </p:txBody>
      </p:sp>
    </p:spTree>
    <p:extLst>
      <p:ext uri="{BB962C8B-B14F-4D97-AF65-F5344CB8AC3E}">
        <p14:creationId xmlns:p14="http://schemas.microsoft.com/office/powerpoint/2010/main" val="14521240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CAA7AED-9A81-B74B-9A0D-91E889B137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3" name="Rectangle 12"/>
          <p:cNvSpPr/>
          <p:nvPr/>
        </p:nvSpPr>
        <p:spPr>
          <a:xfrm>
            <a:off x="7051675" y="0"/>
            <a:ext cx="10274300"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43" name="TextBox 17"/>
          <p:cNvSpPr txBox="1">
            <a:spLocks noChangeArrowheads="1"/>
          </p:cNvSpPr>
          <p:nvPr/>
        </p:nvSpPr>
        <p:spPr bwMode="auto">
          <a:xfrm>
            <a:off x="7743853" y="2271256"/>
            <a:ext cx="8951895" cy="614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indent="0" algn="ctr">
              <a:lnSpc>
                <a:spcPct val="90000"/>
              </a:lnSpc>
              <a:buNone/>
            </a:pPr>
            <a:r>
              <a:rPr lang="en-US" sz="4800" i="1" dirty="0">
                <a:solidFill>
                  <a:schemeClr val="tx2"/>
                </a:solidFill>
                <a:latin typeface="Arial" panose="020B0604020202020204" pitchFamily="34" charset="0"/>
                <a:cs typeface="Arial" panose="020B0604020202020204" pitchFamily="34" charset="0"/>
              </a:rPr>
              <a:t>“Most important, treaties are about relationships. They are not just </a:t>
            </a:r>
            <a:r>
              <a:rPr lang="en-US" sz="4800" i="1" dirty="0" smtClean="0">
                <a:solidFill>
                  <a:schemeClr val="tx2"/>
                </a:solidFill>
                <a:latin typeface="Arial" panose="020B0604020202020204" pitchFamily="34" charset="0"/>
                <a:cs typeface="Arial" panose="020B0604020202020204" pitchFamily="34" charset="0"/>
              </a:rPr>
              <a:t>a…contract. They </a:t>
            </a:r>
            <a:r>
              <a:rPr lang="en-US" sz="4800" i="1" dirty="0">
                <a:solidFill>
                  <a:schemeClr val="tx2"/>
                </a:solidFill>
                <a:latin typeface="Arial" panose="020B0604020202020204" pitchFamily="34" charset="0"/>
                <a:cs typeface="Arial" panose="020B0604020202020204" pitchFamily="34" charset="0"/>
              </a:rPr>
              <a:t>are agreements of </a:t>
            </a:r>
            <a:r>
              <a:rPr lang="en-US" sz="4800" i="1" dirty="0" err="1">
                <a:solidFill>
                  <a:schemeClr val="tx2"/>
                </a:solidFill>
                <a:latin typeface="Arial" panose="020B0604020202020204" pitchFamily="34" charset="0"/>
                <a:cs typeface="Arial" panose="020B0604020202020204" pitchFamily="34" charset="0"/>
              </a:rPr>
              <a:t>honour</a:t>
            </a:r>
            <a:r>
              <a:rPr lang="en-US" sz="4800" i="1" dirty="0">
                <a:solidFill>
                  <a:schemeClr val="tx2"/>
                </a:solidFill>
                <a:latin typeface="Arial" panose="020B0604020202020204" pitchFamily="34" charset="0"/>
                <a:cs typeface="Arial" panose="020B0604020202020204" pitchFamily="34" charset="0"/>
              </a:rPr>
              <a:t> and respect that define the relationship between First Nations and the government of Canada.”</a:t>
            </a:r>
            <a:endParaRPr lang="en-US" sz="3200" i="1" dirty="0">
              <a:solidFill>
                <a:schemeClr val="tx2"/>
              </a:solidFill>
              <a:latin typeface="Arial" panose="020B0604020202020204" pitchFamily="34" charset="0"/>
              <a:cs typeface="Arial" panose="020B0604020202020204" pitchFamily="34" charset="0"/>
            </a:endParaRPr>
          </a:p>
          <a:p>
            <a:pPr algn="ctr" eaLnBrk="1" hangingPunct="1"/>
            <a:endParaRPr lang="en-US" sz="4800" i="1" dirty="0">
              <a:solidFill>
                <a:schemeClr val="tx2"/>
              </a:solidFill>
              <a:latin typeface="Arial" panose="020B0604020202020204" pitchFamily="34" charset="0"/>
              <a:cs typeface="Arial" panose="020B0604020202020204" pitchFamily="34" charset="0"/>
            </a:endParaRPr>
          </a:p>
        </p:txBody>
      </p:sp>
      <p:sp>
        <p:nvSpPr>
          <p:cNvPr id="7" name="TextBox 2"/>
          <p:cNvSpPr txBox="1">
            <a:spLocks noChangeArrowheads="1"/>
          </p:cNvSpPr>
          <p:nvPr/>
        </p:nvSpPr>
        <p:spPr bwMode="auto">
          <a:xfrm>
            <a:off x="9126460" y="8420632"/>
            <a:ext cx="788440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2800" dirty="0">
                <a:solidFill>
                  <a:srgbClr val="92B624"/>
                </a:solidFill>
                <a:latin typeface="Arial" panose="020B0604020202020204" pitchFamily="34" charset="0"/>
                <a:cs typeface="Arial" panose="020B0604020202020204" pitchFamily="34" charset="0"/>
              </a:rPr>
              <a:t>-</a:t>
            </a:r>
            <a:r>
              <a:rPr lang="en-US" sz="4000" b="1" dirty="0">
                <a:solidFill>
                  <a:srgbClr val="92B624"/>
                </a:solidFill>
                <a:latin typeface="Arial" panose="020B0604020202020204" pitchFamily="34" charset="0"/>
                <a:cs typeface="Arial" panose="020B0604020202020204" pitchFamily="34" charset="0"/>
              </a:rPr>
              <a:t>JAMES WILSON, </a:t>
            </a:r>
          </a:p>
          <a:p>
            <a:pPr eaLnBrk="1" hangingPunct="1"/>
            <a:r>
              <a:rPr lang="en-US" sz="4000" dirty="0">
                <a:solidFill>
                  <a:srgbClr val="92B624"/>
                </a:solidFill>
                <a:latin typeface="Arial" panose="020B0604020202020204" pitchFamily="34" charset="0"/>
                <a:cs typeface="Arial" panose="020B0604020202020204" pitchFamily="34" charset="0"/>
              </a:rPr>
              <a:t>Commissioner of Treaty Relations</a:t>
            </a:r>
          </a:p>
          <a:p>
            <a:pPr eaLnBrk="1" hangingPunct="1"/>
            <a:r>
              <a:rPr lang="en-US" sz="4000" dirty="0">
                <a:solidFill>
                  <a:srgbClr val="92B624"/>
                </a:solidFill>
                <a:latin typeface="Arial" panose="020B0604020202020204" pitchFamily="34" charset="0"/>
                <a:cs typeface="Arial" panose="020B0604020202020204" pitchFamily="34" charset="0"/>
              </a:rPr>
              <a:t>Commission of Manitoba</a:t>
            </a:r>
          </a:p>
        </p:txBody>
      </p:sp>
      <p:sp>
        <p:nvSpPr>
          <p:cNvPr id="2" name="Rectangle 1"/>
          <p:cNvSpPr/>
          <p:nvPr/>
        </p:nvSpPr>
        <p:spPr>
          <a:xfrm>
            <a:off x="308690" y="13016341"/>
            <a:ext cx="12188825" cy="400110"/>
          </a:xfrm>
          <a:prstGeom prst="rect">
            <a:avLst/>
          </a:prstGeom>
        </p:spPr>
        <p:txBody>
          <a:bodyPr>
            <a:spAutoFit/>
          </a:bodyPr>
          <a:lstStyle/>
          <a:p>
            <a:r>
              <a:rPr lang="fr-CA" sz="2000" i="1" dirty="0" err="1">
                <a:solidFill>
                  <a:srgbClr val="FFFFFF"/>
                </a:solidFill>
                <a:latin typeface="Calibri Light"/>
              </a:rPr>
              <a:t>Members</a:t>
            </a:r>
            <a:r>
              <a:rPr lang="fr-CA" sz="2000" i="1" dirty="0">
                <a:solidFill>
                  <a:srgbClr val="FFFFFF"/>
                </a:solidFill>
                <a:latin typeface="Calibri Light"/>
              </a:rPr>
              <a:t> of the </a:t>
            </a:r>
            <a:r>
              <a:rPr lang="fr-CA" sz="2000" i="1" dirty="0" err="1">
                <a:solidFill>
                  <a:srgbClr val="FFFFFF"/>
                </a:solidFill>
                <a:latin typeface="Calibri Light"/>
              </a:rPr>
              <a:t>Musqueam</a:t>
            </a:r>
            <a:r>
              <a:rPr lang="fr-CA" sz="2000" i="1" dirty="0">
                <a:solidFill>
                  <a:srgbClr val="FFFFFF"/>
                </a:solidFill>
                <a:latin typeface="Calibri Light"/>
              </a:rPr>
              <a:t> First Nation </a:t>
            </a:r>
            <a:r>
              <a:rPr lang="fr-CA" sz="2000" i="1" dirty="0" err="1">
                <a:solidFill>
                  <a:srgbClr val="FFFFFF"/>
                </a:solidFill>
                <a:latin typeface="Calibri Light"/>
              </a:rPr>
              <a:t>paddle</a:t>
            </a:r>
            <a:r>
              <a:rPr lang="fr-CA" sz="2000" i="1" dirty="0">
                <a:solidFill>
                  <a:srgbClr val="FFFFFF"/>
                </a:solidFill>
                <a:latin typeface="Calibri Light"/>
              </a:rPr>
              <a:t> a </a:t>
            </a:r>
            <a:r>
              <a:rPr lang="fr-CA" sz="2000" i="1" dirty="0" err="1">
                <a:solidFill>
                  <a:srgbClr val="FFFFFF"/>
                </a:solidFill>
                <a:latin typeface="Calibri Light"/>
              </a:rPr>
              <a:t>traditional</a:t>
            </a:r>
            <a:r>
              <a:rPr lang="fr-CA" sz="2000" i="1" dirty="0">
                <a:solidFill>
                  <a:srgbClr val="FFFFFF"/>
                </a:solidFill>
                <a:latin typeface="Calibri Light"/>
              </a:rPr>
              <a:t> </a:t>
            </a:r>
            <a:r>
              <a:rPr lang="fr-CA" sz="2000" i="1" dirty="0" err="1">
                <a:solidFill>
                  <a:srgbClr val="FFFFFF"/>
                </a:solidFill>
                <a:latin typeface="Calibri Light"/>
              </a:rPr>
              <a:t>canoe</a:t>
            </a:r>
            <a:r>
              <a:rPr lang="fr-CA" sz="2000" dirty="0">
                <a:solidFill>
                  <a:srgbClr val="FFFFFF"/>
                </a:solidFill>
                <a:latin typeface="Calibri Light"/>
              </a:rPr>
              <a:t>, Darryl Dyck (2013)</a:t>
            </a:r>
            <a:endParaRPr lang="en-US" sz="2000" dirty="0">
              <a:solidFill>
                <a:srgbClr val="FFFFFF"/>
              </a:solidFill>
              <a:latin typeface="Arial"/>
              <a:cs typeface="Aria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78038" y="3466053"/>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FOUNDING NATIONS</a:t>
            </a:r>
          </a:p>
        </p:txBody>
      </p:sp>
      <p:sp>
        <p:nvSpPr>
          <p:cNvPr id="7" name="Rectangle 6"/>
          <p:cNvSpPr/>
          <p:nvPr/>
        </p:nvSpPr>
        <p:spPr>
          <a:xfrm>
            <a:off x="14974313" y="4687358"/>
            <a:ext cx="8132599" cy="8525411"/>
          </a:xfrm>
          <a:prstGeom prst="rect">
            <a:avLst/>
          </a:prstGeom>
        </p:spPr>
        <p:txBody>
          <a:bodyPr wrap="square">
            <a:spAutoFit/>
          </a:bodyPr>
          <a:lstStyle/>
          <a:p>
            <a:pPr algn="ctr"/>
            <a:r>
              <a:rPr lang="en-CA" sz="4000" dirty="0">
                <a:latin typeface="Arial" panose="020B0604020202020204" pitchFamily="34" charset="0"/>
                <a:cs typeface="Arial" panose="020B0604020202020204" pitchFamily="34" charset="0"/>
              </a:rPr>
              <a:t>Was Canada founded by two Nations: English and French? </a:t>
            </a:r>
          </a:p>
          <a:p>
            <a:pPr algn="ctr"/>
            <a:r>
              <a:rPr lang="en-CA" sz="4000" dirty="0">
                <a:latin typeface="Arial" panose="020B0604020202020204" pitchFamily="34" charset="0"/>
                <a:cs typeface="Arial" panose="020B0604020202020204" pitchFamily="34" charset="0"/>
              </a:rPr>
              <a:t>Or was it founded by three: Indigenous People, English and French?</a:t>
            </a:r>
          </a:p>
          <a:p>
            <a:pPr algn="ctr"/>
            <a:r>
              <a:rPr lang="en-CA" sz="4000" u="sng" dirty="0" smtClean="0">
                <a:latin typeface="Arial" panose="020B0604020202020204" pitchFamily="34" charset="0"/>
                <a:cs typeface="Arial" panose="020B0604020202020204" pitchFamily="34" charset="0"/>
              </a:rPr>
              <a:t>WRITE A PARAGRAPH</a:t>
            </a:r>
            <a:endParaRPr lang="en-CA" sz="4000" u="sng" dirty="0">
              <a:latin typeface="Arial" panose="020B0604020202020204" pitchFamily="34" charset="0"/>
              <a:cs typeface="Arial" panose="020B0604020202020204" pitchFamily="34" charset="0"/>
            </a:endParaRPr>
          </a:p>
          <a:p>
            <a:pPr algn="ctr"/>
            <a:r>
              <a:rPr lang="en-CA" sz="4000" dirty="0" smtClean="0">
                <a:latin typeface="Arial" panose="020B0604020202020204" pitchFamily="34" charset="0"/>
                <a:cs typeface="Arial" panose="020B0604020202020204" pitchFamily="34" charset="0"/>
              </a:rPr>
              <a:t>In what ways does Canada only recognize two nationalities?</a:t>
            </a:r>
          </a:p>
          <a:p>
            <a:pPr algn="ctr"/>
            <a:r>
              <a:rPr lang="en-CA" sz="4000" dirty="0" smtClean="0">
                <a:latin typeface="Arial" panose="020B0604020202020204" pitchFamily="34" charset="0"/>
                <a:cs typeface="Arial" panose="020B0604020202020204" pitchFamily="34" charset="0"/>
              </a:rPr>
              <a:t>What areas of government should Indigenous peoples have a say? </a:t>
            </a:r>
          </a:p>
          <a:p>
            <a:pPr algn="ctr"/>
            <a:r>
              <a:rPr lang="en-CA" sz="4000" dirty="0" smtClean="0">
                <a:latin typeface="Arial" panose="020B0604020202020204" pitchFamily="34" charset="0"/>
                <a:cs typeface="Arial" panose="020B0604020202020204" pitchFamily="34" charset="0"/>
              </a:rPr>
              <a:t>How do you think we can do a better job of consulting Indigenous peoples?</a:t>
            </a:r>
            <a:endParaRPr lang="en-CA" sz="40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14303513" y="3161625"/>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6" name="Picture Placeholder 5" descr="dLTKG8Q.jpg"/>
          <p:cNvPicPr>
            <a:picLocks noGrp="1" noChangeAspect="1"/>
          </p:cNvPicPr>
          <p:nvPr>
            <p:ph type="pic" sz="quarter" idx="18"/>
          </p:nvPr>
        </p:nvPicPr>
        <p:blipFill rotWithShape="1">
          <a:blip r:embed="rId3" cstate="print">
            <a:extLst>
              <a:ext uri="{28A0092B-C50C-407E-A947-70E740481C1C}">
                <a14:useLocalDpi xmlns:a14="http://schemas.microsoft.com/office/drawing/2010/main"/>
              </a:ext>
            </a:extLst>
          </a:blip>
          <a:srcRect/>
          <a:stretch/>
        </p:blipFill>
        <p:spPr/>
      </p:pic>
      <p:pic>
        <p:nvPicPr>
          <p:cNvPr id="10" name="Picture Placeholder 9" descr="UKFlagPicture2.jpg"/>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a:xfrm>
            <a:off x="579555" y="1688122"/>
            <a:ext cx="6088205" cy="5009419"/>
          </a:xfrm>
        </p:spPr>
      </p:pic>
      <p:pic>
        <p:nvPicPr>
          <p:cNvPr id="13" name="Picture Placeholder 12" descr="ca-native.gif"/>
          <p:cNvPicPr>
            <a:picLocks noGrp="1" noChangeAspect="1"/>
          </p:cNvPicPr>
          <p:nvPr>
            <p:ph type="pic" sz="quarter" idx="17"/>
          </p:nvPr>
        </p:nvPicPr>
        <p:blipFill rotWithShape="1">
          <a:blip r:embed="rId5" cstate="print">
            <a:extLst>
              <a:ext uri="{28A0092B-C50C-407E-A947-70E740481C1C}">
                <a14:useLocalDpi xmlns:a14="http://schemas.microsoft.com/office/drawing/2010/main"/>
              </a:ext>
            </a:extLst>
          </a:blip>
          <a:srcRect t="7565" r="179" b="4396"/>
          <a:stretch/>
        </p:blipFill>
        <p:spPr>
          <a:xfrm>
            <a:off x="579555" y="7341656"/>
            <a:ext cx="13078058" cy="5793956"/>
          </a:xfrm>
        </p:spPr>
      </p:pic>
    </p:spTree>
    <p:extLst>
      <p:ext uri="{BB962C8B-B14F-4D97-AF65-F5344CB8AC3E}">
        <p14:creationId xmlns:p14="http://schemas.microsoft.com/office/powerpoint/2010/main" val="37260298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2"/>
          <p:cNvSpPr txBox="1">
            <a:spLocks noChangeArrowheads="1"/>
          </p:cNvSpPr>
          <p:nvPr/>
        </p:nvSpPr>
        <p:spPr bwMode="auto">
          <a:xfrm>
            <a:off x="768350" y="1935013"/>
            <a:ext cx="1072515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92B624"/>
                </a:solidFill>
                <a:latin typeface="Arial" panose="020B0604020202020204" pitchFamily="34" charset="0"/>
                <a:cs typeface="Arial" panose="020B0604020202020204" pitchFamily="34" charset="0"/>
              </a:rPr>
              <a:t>CAUSE &amp;</a:t>
            </a:r>
          </a:p>
          <a:p>
            <a:pPr algn="ctr" eaLnBrk="1" hangingPunct="1"/>
            <a:r>
              <a:rPr lang="en-US" sz="8000" dirty="0">
                <a:solidFill>
                  <a:srgbClr val="92B624"/>
                </a:solidFill>
                <a:latin typeface="Arial" panose="020B0604020202020204" pitchFamily="34" charset="0"/>
                <a:cs typeface="Arial" panose="020B0604020202020204" pitchFamily="34" charset="0"/>
              </a:rPr>
              <a:t>CONSEQUENCE</a:t>
            </a:r>
          </a:p>
        </p:txBody>
      </p:sp>
      <p:sp>
        <p:nvSpPr>
          <p:cNvPr id="15" name="TextBox 14"/>
          <p:cNvSpPr txBox="1"/>
          <p:nvPr/>
        </p:nvSpPr>
        <p:spPr>
          <a:xfrm>
            <a:off x="2997200" y="1765944"/>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Analyze</a:t>
            </a:r>
          </a:p>
        </p:txBody>
      </p:sp>
      <p:sp>
        <p:nvSpPr>
          <p:cNvPr id="7171" name="TextBox 11"/>
          <p:cNvSpPr txBox="1">
            <a:spLocks noChangeArrowheads="1"/>
          </p:cNvSpPr>
          <p:nvPr/>
        </p:nvSpPr>
        <p:spPr bwMode="auto">
          <a:xfrm>
            <a:off x="1190104" y="5627140"/>
            <a:ext cx="10017627" cy="627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lnSpc>
                <a:spcPct val="150000"/>
              </a:lnSpc>
            </a:pPr>
            <a:r>
              <a:rPr lang="en-US" sz="4000" dirty="0">
                <a:solidFill>
                  <a:schemeClr val="accent1">
                    <a:lumMod val="50000"/>
                    <a:lumOff val="50000"/>
                  </a:schemeClr>
                </a:solidFill>
                <a:latin typeface="Arial" panose="020B0604020202020204" pitchFamily="34" charset="0"/>
                <a:cs typeface="Arial" panose="020B0604020202020204" pitchFamily="34" charset="0"/>
              </a:rPr>
              <a:t>In examining </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tragedies </a:t>
            </a:r>
            <a:r>
              <a:rPr lang="en-US" sz="4000" dirty="0">
                <a:solidFill>
                  <a:schemeClr val="accent1">
                    <a:lumMod val="50000"/>
                    <a:lumOff val="50000"/>
                  </a:schemeClr>
                </a:solidFill>
                <a:latin typeface="Arial" panose="020B0604020202020204" pitchFamily="34" charset="0"/>
                <a:cs typeface="Arial" panose="020B0604020202020204" pitchFamily="34" charset="0"/>
              </a:rPr>
              <a:t>and </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accomplishments, </a:t>
            </a:r>
            <a:r>
              <a:rPr lang="en-US" sz="4000" dirty="0">
                <a:solidFill>
                  <a:schemeClr val="accent1">
                    <a:lumMod val="50000"/>
                    <a:lumOff val="50000"/>
                  </a:schemeClr>
                </a:solidFill>
                <a:latin typeface="Arial" panose="020B0604020202020204" pitchFamily="34" charset="0"/>
                <a:cs typeface="Arial" panose="020B0604020202020204" pitchFamily="34" charset="0"/>
              </a:rPr>
              <a:t>we </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look at the questions: </a:t>
            </a:r>
            <a:r>
              <a:rPr lang="en-US" sz="4000" dirty="0">
                <a:solidFill>
                  <a:schemeClr val="accent1">
                    <a:lumMod val="50000"/>
                    <a:lumOff val="50000"/>
                  </a:schemeClr>
                </a:solidFill>
                <a:latin typeface="Arial" panose="020B0604020202020204" pitchFamily="34" charset="0"/>
                <a:cs typeface="Arial" panose="020B0604020202020204" pitchFamily="34" charset="0"/>
              </a:rPr>
              <a:t>how and </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why…It is the </a:t>
            </a:r>
            <a:r>
              <a:rPr lang="en-US" sz="4000" dirty="0">
                <a:solidFill>
                  <a:schemeClr val="accent1">
                    <a:lumMod val="50000"/>
                    <a:lumOff val="50000"/>
                  </a:schemeClr>
                </a:solidFill>
                <a:latin typeface="Arial" panose="020B0604020202020204" pitchFamily="34" charset="0"/>
                <a:cs typeface="Arial" panose="020B0604020202020204" pitchFamily="34" charset="0"/>
              </a:rPr>
              <a:t>search for </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causes. </a:t>
            </a:r>
          </a:p>
          <a:p>
            <a:pPr algn="ctr" eaLnBrk="1" hangingPunct="1">
              <a:lnSpc>
                <a:spcPct val="150000"/>
              </a:lnSpc>
            </a:pPr>
            <a:r>
              <a:rPr lang="en-US" sz="4000" dirty="0" smtClean="0">
                <a:solidFill>
                  <a:schemeClr val="accent1">
                    <a:lumMod val="50000"/>
                    <a:lumOff val="50000"/>
                  </a:schemeClr>
                </a:solidFill>
                <a:latin typeface="Arial" panose="020B0604020202020204" pitchFamily="34" charset="0"/>
                <a:cs typeface="Arial" panose="020B0604020202020204" pitchFamily="34" charset="0"/>
              </a:rPr>
              <a:t>Look at: </a:t>
            </a:r>
          </a:p>
          <a:p>
            <a:pPr algn="ctr" eaLnBrk="1" hangingPunct="1">
              <a:lnSpc>
                <a:spcPct val="150000"/>
              </a:lnSpc>
            </a:pPr>
            <a:r>
              <a:rPr lang="en-US" sz="4000" dirty="0" smtClean="0">
                <a:solidFill>
                  <a:schemeClr val="accent1">
                    <a:lumMod val="50000"/>
                    <a:lumOff val="50000"/>
                  </a:schemeClr>
                </a:solidFill>
                <a:latin typeface="Arial" panose="020B0604020202020204" pitchFamily="34" charset="0"/>
                <a:cs typeface="Arial" panose="020B0604020202020204" pitchFamily="34" charset="0"/>
              </a:rPr>
              <a:t>actions</a:t>
            </a:r>
            <a:r>
              <a:rPr lang="en-US" sz="4000" dirty="0">
                <a:solidFill>
                  <a:schemeClr val="accent1">
                    <a:lumMod val="50000"/>
                    <a:lumOff val="50000"/>
                  </a:schemeClr>
                </a:solidFill>
                <a:latin typeface="Arial" panose="020B0604020202020204" pitchFamily="34" charset="0"/>
                <a:cs typeface="Arial" panose="020B0604020202020204" pitchFamily="34" charset="0"/>
              </a:rPr>
              <a:t>, beliefs, and circumstances that led to these consequences</a:t>
            </a:r>
            <a:r>
              <a:rPr lang="en-US" sz="4000" dirty="0" smtClean="0">
                <a:solidFill>
                  <a:schemeClr val="accent1">
                    <a:lumMod val="50000"/>
                    <a:lumOff val="50000"/>
                  </a:schemeClr>
                </a:solidFill>
                <a:latin typeface="Arial" panose="020B0604020202020204" pitchFamily="34" charset="0"/>
                <a:cs typeface="Arial" panose="020B0604020202020204" pitchFamily="34" charset="0"/>
              </a:rPr>
              <a:t>?</a:t>
            </a:r>
            <a:endParaRPr lang="en-US" sz="4000" dirty="0">
              <a:solidFill>
                <a:schemeClr val="accent1">
                  <a:lumMod val="50000"/>
                  <a:lumOff val="50000"/>
                </a:schemeClr>
              </a:solidFill>
              <a:latin typeface="Arial" panose="020B0604020202020204" pitchFamily="34" charset="0"/>
              <a:cs typeface="Arial" panose="020B0604020202020204" pitchFamily="34" charset="0"/>
            </a:endParaRPr>
          </a:p>
          <a:p>
            <a:pPr algn="ctr" eaLnBrk="1" hangingPunct="1">
              <a:lnSpc>
                <a:spcPct val="150000"/>
              </a:lnSpc>
            </a:pPr>
            <a:r>
              <a:rPr lang="en-US" sz="2800" dirty="0" smtClean="0">
                <a:solidFill>
                  <a:schemeClr val="accent1">
                    <a:lumMod val="50000"/>
                    <a:lumOff val="50000"/>
                  </a:schemeClr>
                </a:solidFill>
                <a:latin typeface="Arial" panose="020B0604020202020204" pitchFamily="34" charset="0"/>
                <a:cs typeface="Arial" panose="020B0604020202020204" pitchFamily="34" charset="0"/>
              </a:rPr>
              <a:t> </a:t>
            </a:r>
            <a:endParaRPr lang="en-US" sz="2800" dirty="0">
              <a:solidFill>
                <a:schemeClr val="accent1">
                  <a:lumMod val="50000"/>
                  <a:lumOff val="50000"/>
                </a:schemeClr>
              </a:solidFill>
              <a:latin typeface="Arial" panose="020B0604020202020204" pitchFamily="34" charset="0"/>
              <a:cs typeface="Arial" panose="020B0604020202020204" pitchFamily="34" charset="0"/>
            </a:endParaRPr>
          </a:p>
        </p:txBody>
      </p:sp>
      <p:pic>
        <p:nvPicPr>
          <p:cNvPr id="3" name="Picture Placeholder 2" descr="Cause_EN.pdf"/>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7802" b="7802"/>
          <a:stretch>
            <a:fillRect/>
          </a:stretch>
        </p:blipFill>
        <p:spPr/>
      </p:pic>
    </p:spTree>
    <p:extLst>
      <p:ext uri="{BB962C8B-B14F-4D97-AF65-F5344CB8AC3E}">
        <p14:creationId xmlns:p14="http://schemas.microsoft.com/office/powerpoint/2010/main" val="17194031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D77FC7E-29E9-3D4C-A99B-607EDE59BC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1"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1247522" y="10548848"/>
            <a:ext cx="21699891"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rgbClr val="92B624"/>
                </a:solidFill>
                <a:latin typeface="Arial Black" panose="020B0604020202020204" pitchFamily="34" charset="0"/>
                <a:cs typeface="Arial Black" panose="020B0604020202020204" pitchFamily="34" charset="0"/>
              </a:rPr>
              <a:t>TREATIES IN CANADA</a:t>
            </a:r>
          </a:p>
        </p:txBody>
      </p:sp>
      <p:sp>
        <p:nvSpPr>
          <p:cNvPr id="11" name="TextBox 10"/>
          <p:cNvSpPr txBox="1"/>
          <p:nvPr/>
        </p:nvSpPr>
        <p:spPr>
          <a:xfrm>
            <a:off x="1428498" y="10379571"/>
            <a:ext cx="7099300"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WE ARE ALL TREATY PEOPLE</a:t>
            </a:r>
          </a:p>
        </p:txBody>
      </p:sp>
      <p:sp>
        <p:nvSpPr>
          <p:cNvPr id="6" name="TextBox 5"/>
          <p:cNvSpPr txBox="1"/>
          <p:nvPr/>
        </p:nvSpPr>
        <p:spPr>
          <a:xfrm>
            <a:off x="349325" y="316836"/>
            <a:ext cx="9370078" cy="400110"/>
          </a:xfrm>
          <a:prstGeom prst="rect">
            <a:avLst/>
          </a:prstGeom>
          <a:noFill/>
        </p:spPr>
        <p:txBody>
          <a:bodyPr wrap="square" rtlCol="0">
            <a:spAutoFit/>
          </a:bodyPr>
          <a:lstStyle/>
          <a:p>
            <a:r>
              <a:rPr lang="en-US" sz="2000" dirty="0">
                <a:solidFill>
                  <a:srgbClr val="FFFFFF"/>
                </a:solidFill>
                <a:latin typeface="Arial"/>
                <a:cs typeface="Arial"/>
              </a:rPr>
              <a:t>Treaty No.9 Commission, Commissioners land and Long Lake, ON. 1906</a:t>
            </a:r>
            <a:endParaRPr lang="en-GB" sz="2000" dirty="0">
              <a:solidFill>
                <a:srgbClr val="FFFFFF"/>
              </a:solidFill>
              <a:latin typeface="Arial"/>
              <a:cs typeface="Arial"/>
            </a:endParaRPr>
          </a:p>
        </p:txBody>
      </p:sp>
    </p:spTree>
    <p:extLst>
      <p:ext uri="{BB962C8B-B14F-4D97-AF65-F5344CB8AC3E}">
        <p14:creationId xmlns:p14="http://schemas.microsoft.com/office/powerpoint/2010/main" val="27524598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315040" y="3442817"/>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TREATIES IN CANADA</a:t>
            </a:r>
          </a:p>
        </p:txBody>
      </p:sp>
      <p:sp>
        <p:nvSpPr>
          <p:cNvPr id="7" name="TextBox 11"/>
          <p:cNvSpPr txBox="1">
            <a:spLocks noChangeArrowheads="1"/>
          </p:cNvSpPr>
          <p:nvPr/>
        </p:nvSpPr>
        <p:spPr bwMode="auto">
          <a:xfrm>
            <a:off x="1924640" y="4667580"/>
            <a:ext cx="9474200" cy="877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150000"/>
              </a:lnSpc>
            </a:pPr>
            <a:r>
              <a:rPr lang="en-US" sz="4000" dirty="0">
                <a:latin typeface="Arial" panose="020B0604020202020204" pitchFamily="34" charset="0"/>
                <a:cs typeface="Arial" panose="020B0604020202020204" pitchFamily="34" charset="0"/>
              </a:rPr>
              <a:t>Prior to contact, North America, was populated by many nations with </a:t>
            </a:r>
            <a:r>
              <a:rPr lang="en-US" sz="4000" dirty="0" smtClean="0">
                <a:latin typeface="Arial" panose="020B0604020202020204" pitchFamily="34" charset="0"/>
                <a:cs typeface="Arial" panose="020B0604020202020204" pitchFamily="34" charset="0"/>
              </a:rPr>
              <a:t>sophisticated </a:t>
            </a:r>
            <a:r>
              <a:rPr lang="en-US" sz="4000" dirty="0">
                <a:latin typeface="Arial" panose="020B0604020202020204" pitchFamily="34" charset="0"/>
                <a:cs typeface="Arial" panose="020B0604020202020204" pitchFamily="34" charset="0"/>
              </a:rPr>
              <a:t>ways of life and traditional territories. </a:t>
            </a:r>
          </a:p>
          <a:p>
            <a:pPr eaLnBrk="1" hangingPunct="1">
              <a:lnSpc>
                <a:spcPct val="150000"/>
              </a:lnSpc>
            </a:pPr>
            <a:r>
              <a:rPr lang="en-US" sz="4000" dirty="0">
                <a:latin typeface="Arial" panose="020B0604020202020204" pitchFamily="34" charset="0"/>
                <a:cs typeface="Arial" panose="020B0604020202020204" pitchFamily="34" charset="0"/>
              </a:rPr>
              <a:t>A key component </a:t>
            </a:r>
            <a:r>
              <a:rPr lang="en-US" sz="4000" dirty="0" smtClean="0">
                <a:latin typeface="Arial" panose="020B0604020202020204" pitchFamily="34" charset="0"/>
                <a:cs typeface="Arial" panose="020B0604020202020204" pitchFamily="34" charset="0"/>
              </a:rPr>
              <a:t>was the idea of treaties; and they established </a:t>
            </a:r>
            <a:r>
              <a:rPr lang="en-US" sz="4000" dirty="0">
                <a:latin typeface="Arial" panose="020B0604020202020204" pitchFamily="34" charset="0"/>
                <a:cs typeface="Arial" panose="020B0604020202020204" pitchFamily="34" charset="0"/>
              </a:rPr>
              <a:t>peaceful </a:t>
            </a:r>
            <a:r>
              <a:rPr lang="en-US" sz="4000" dirty="0" smtClean="0">
                <a:latin typeface="Arial" panose="020B0604020202020204" pitchFamily="34" charset="0"/>
                <a:cs typeface="Arial" panose="020B0604020202020204" pitchFamily="34" charset="0"/>
              </a:rPr>
              <a:t>relationships, including </a:t>
            </a:r>
            <a:r>
              <a:rPr lang="en-US" sz="4000" dirty="0">
                <a:latin typeface="Arial" panose="020B0604020202020204" pitchFamily="34" charset="0"/>
                <a:cs typeface="Arial" panose="020B0604020202020204" pitchFamily="34" charset="0"/>
              </a:rPr>
              <a:t>trade, safe passage, peace, </a:t>
            </a:r>
            <a:r>
              <a:rPr lang="en-US" sz="4000" dirty="0" smtClean="0">
                <a:latin typeface="Arial" panose="020B0604020202020204" pitchFamily="34" charset="0"/>
                <a:cs typeface="Arial" panose="020B0604020202020204" pitchFamily="34" charset="0"/>
              </a:rPr>
              <a:t>and respect.</a:t>
            </a:r>
            <a:endParaRPr lang="en-US" sz="4000" dirty="0">
              <a:solidFill>
                <a:srgbClr val="00B0F0"/>
              </a:solidFill>
              <a:latin typeface="Arial" panose="020B0604020202020204" pitchFamily="34" charset="0"/>
              <a:cs typeface="Arial" panose="020B0604020202020204" pitchFamily="34" charset="0"/>
            </a:endParaRPr>
          </a:p>
          <a:p>
            <a:pPr algn="ctr" eaLnBrk="1" hangingPunct="1">
              <a:lnSpc>
                <a:spcPct val="150000"/>
              </a:lnSpc>
            </a:pPr>
            <a:endParaRPr lang="en-US" sz="2800" dirty="0">
              <a:solidFill>
                <a:srgbClr val="00B0F0"/>
              </a:solidFill>
              <a:latin typeface="Arial" panose="020B0604020202020204" pitchFamily="34" charset="0"/>
              <a:cs typeface="Arial" panose="020B0604020202020204" pitchFamily="34" charset="0"/>
            </a:endParaRPr>
          </a:p>
          <a:p>
            <a:pPr algn="ctr" eaLnBrk="1" hangingPunct="1">
              <a:lnSpc>
                <a:spcPct val="150000"/>
              </a:lnSpc>
            </a:pPr>
            <a:r>
              <a:rPr lang="en-US" sz="2800" dirty="0">
                <a:latin typeface="Arial" panose="020B0604020202020204" pitchFamily="34" charset="0"/>
                <a:cs typeface="Arial" panose="020B0604020202020204" pitchFamily="34" charset="0"/>
              </a:rPr>
              <a:t> </a:t>
            </a:r>
          </a:p>
        </p:txBody>
      </p:sp>
      <p:sp>
        <p:nvSpPr>
          <p:cNvPr id="8" name="TextBox 7"/>
          <p:cNvSpPr txBox="1"/>
          <p:nvPr/>
        </p:nvSpPr>
        <p:spPr>
          <a:xfrm>
            <a:off x="1924640" y="309359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5" name="Picture Placeholder 4" descr="132b8e0ec109d14965acc336278af863.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2681540" y="0"/>
            <a:ext cx="11721510" cy="13716000"/>
          </a:xfrm>
        </p:spPr>
      </p:pic>
      <p:sp>
        <p:nvSpPr>
          <p:cNvPr id="9" name="TextBox 8"/>
          <p:cNvSpPr txBox="1"/>
          <p:nvPr/>
        </p:nvSpPr>
        <p:spPr>
          <a:xfrm>
            <a:off x="3862225" y="13138706"/>
            <a:ext cx="9842785" cy="707886"/>
          </a:xfrm>
          <a:prstGeom prst="rect">
            <a:avLst/>
          </a:prstGeom>
          <a:noFill/>
        </p:spPr>
        <p:txBody>
          <a:bodyPr wrap="square" rtlCol="0">
            <a:spAutoFit/>
          </a:bodyPr>
          <a:lstStyle/>
          <a:p>
            <a:r>
              <a:rPr lang="en-CA" sz="2000" dirty="0">
                <a:latin typeface="Arial"/>
                <a:cs typeface="Arial"/>
              </a:rPr>
              <a:t>Snowy Owl Whitecotton, with his daughter and his wife Leah Beaver (1906)</a:t>
            </a:r>
          </a:p>
          <a:p>
            <a:endParaRPr lang="en-GB" sz="2000" dirty="0">
              <a:latin typeface="Arial"/>
              <a:cs typeface="Arial"/>
            </a:endParaRPr>
          </a:p>
        </p:txBody>
      </p:sp>
    </p:spTree>
    <p:extLst>
      <p:ext uri="{BB962C8B-B14F-4D97-AF65-F5344CB8AC3E}">
        <p14:creationId xmlns:p14="http://schemas.microsoft.com/office/powerpoint/2010/main" val="20217921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79880" y="5307066"/>
            <a:ext cx="9840476" cy="7294305"/>
          </a:xfrm>
          <a:prstGeom prst="rect">
            <a:avLst/>
          </a:prstGeom>
        </p:spPr>
        <p:txBody>
          <a:bodyPr wrap="square">
            <a:spAutoFit/>
          </a:bodyPr>
          <a:lstStyle/>
          <a:p>
            <a:r>
              <a:rPr lang="en-CA" dirty="0">
                <a:latin typeface="Arial" panose="020B0604020202020204" pitchFamily="34" charset="0"/>
                <a:cs typeface="Arial" panose="020B0604020202020204" pitchFamily="34" charset="0"/>
              </a:rPr>
              <a:t>First Nations had their own process of Treaty-making that had existed for thousands of years. </a:t>
            </a:r>
          </a:p>
          <a:p>
            <a:endParaRPr lang="en-US"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The ceremony </a:t>
            </a:r>
            <a:r>
              <a:rPr lang="en-CA" dirty="0" smtClean="0">
                <a:latin typeface="Arial" panose="020B0604020202020204" pitchFamily="34" charset="0"/>
                <a:cs typeface="Arial" panose="020B0604020202020204" pitchFamily="34" charset="0"/>
              </a:rPr>
              <a:t>and items </a:t>
            </a:r>
            <a:r>
              <a:rPr lang="en-CA" dirty="0">
                <a:latin typeface="Arial" panose="020B0604020202020204" pitchFamily="34" charset="0"/>
                <a:cs typeface="Arial" panose="020B0604020202020204" pitchFamily="34" charset="0"/>
              </a:rPr>
              <a:t>used </a:t>
            </a:r>
            <a:r>
              <a:rPr lang="en-CA" dirty="0" smtClean="0">
                <a:latin typeface="Arial" panose="020B0604020202020204" pitchFamily="34" charset="0"/>
                <a:cs typeface="Arial" panose="020B0604020202020204" pitchFamily="34" charset="0"/>
              </a:rPr>
              <a:t>differed </a:t>
            </a:r>
            <a:r>
              <a:rPr lang="en-CA" dirty="0">
                <a:latin typeface="Arial" panose="020B0604020202020204" pitchFamily="34" charset="0"/>
                <a:cs typeface="Arial" panose="020B0604020202020204" pitchFamily="34" charset="0"/>
              </a:rPr>
              <a:t>from culture to culture, but  it followed </a:t>
            </a:r>
            <a:r>
              <a:rPr lang="en-CA" dirty="0">
                <a:latin typeface="Arial" panose="020B0604020202020204" pitchFamily="34" charset="0"/>
                <a:cs typeface="Arial" panose="020B0604020202020204" pitchFamily="34" charset="0"/>
              </a:rPr>
              <a:t>a</a:t>
            </a:r>
            <a:r>
              <a:rPr lang="en-CA" dirty="0" smtClean="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general </a:t>
            </a:r>
            <a:r>
              <a:rPr lang="en-CA" dirty="0" smtClean="0">
                <a:latin typeface="Arial" panose="020B0604020202020204" pitchFamily="34" charset="0"/>
                <a:cs typeface="Arial" panose="020B0604020202020204" pitchFamily="34" charset="0"/>
              </a:rPr>
              <a:t>format: </a:t>
            </a:r>
          </a:p>
          <a:p>
            <a:r>
              <a:rPr lang="en-CA" dirty="0" smtClean="0">
                <a:latin typeface="Arial" panose="020B0604020202020204" pitchFamily="34" charset="0"/>
                <a:cs typeface="Arial" panose="020B0604020202020204" pitchFamily="34" charset="0"/>
              </a:rPr>
              <a:t>introductions</a:t>
            </a:r>
            <a:r>
              <a:rPr lang="en-CA" dirty="0">
                <a:latin typeface="Arial" panose="020B0604020202020204" pitchFamily="34" charset="0"/>
                <a:cs typeface="Arial" panose="020B0604020202020204" pitchFamily="34" charset="0"/>
              </a:rPr>
              <a:t>, gift-giving, </a:t>
            </a:r>
            <a:r>
              <a:rPr lang="en-CA" dirty="0" smtClean="0">
                <a:latin typeface="Arial" panose="020B0604020202020204" pitchFamily="34" charset="0"/>
                <a:cs typeface="Arial" panose="020B0604020202020204" pitchFamily="34" charset="0"/>
              </a:rPr>
              <a:t>getting </a:t>
            </a:r>
            <a:r>
              <a:rPr lang="en-CA" dirty="0">
                <a:latin typeface="Arial" panose="020B0604020202020204" pitchFamily="34" charset="0"/>
                <a:cs typeface="Arial" panose="020B0604020202020204" pitchFamily="34" charset="0"/>
              </a:rPr>
              <a:t>to know each other, negotiations and the formalization of the Treaty through a pipe ceremony. </a:t>
            </a:r>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After </a:t>
            </a:r>
            <a:r>
              <a:rPr lang="en-CA" dirty="0">
                <a:latin typeface="Arial" panose="020B0604020202020204" pitchFamily="34" charset="0"/>
                <a:cs typeface="Arial" panose="020B0604020202020204" pitchFamily="34" charset="0"/>
              </a:rPr>
              <a:t>the pipe ceremony, the Treaty would then be seen as a </a:t>
            </a:r>
            <a:r>
              <a:rPr lang="en-CA" dirty="0" smtClean="0">
                <a:latin typeface="Arial" panose="020B0604020202020204" pitchFamily="34" charset="0"/>
                <a:cs typeface="Arial" panose="020B0604020202020204" pitchFamily="34" charset="0"/>
              </a:rPr>
              <a:t>three-party </a:t>
            </a:r>
            <a:r>
              <a:rPr lang="en-CA" dirty="0">
                <a:latin typeface="Arial" panose="020B0604020202020204" pitchFamily="34" charset="0"/>
                <a:cs typeface="Arial" panose="020B0604020202020204" pitchFamily="34" charset="0"/>
              </a:rPr>
              <a:t>agreement between the two parties </a:t>
            </a:r>
            <a:r>
              <a:rPr lang="en-CA" dirty="0" smtClean="0">
                <a:latin typeface="Arial" panose="020B0604020202020204" pitchFamily="34" charset="0"/>
                <a:cs typeface="Arial" panose="020B0604020202020204" pitchFamily="34" charset="0"/>
              </a:rPr>
              <a:t>and also </a:t>
            </a:r>
            <a:r>
              <a:rPr lang="en-CA" dirty="0">
                <a:latin typeface="Arial" panose="020B0604020202020204" pitchFamily="34" charset="0"/>
                <a:cs typeface="Arial" panose="020B0604020202020204" pitchFamily="34" charset="0"/>
              </a:rPr>
              <a:t>the Creator.</a:t>
            </a:r>
          </a:p>
          <a:p>
            <a:endParaRPr lang="en-CA"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1293088" y="3271801"/>
            <a:ext cx="1251764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92B624"/>
                </a:solidFill>
                <a:latin typeface="Arial" panose="020B0604020202020204" pitchFamily="34" charset="0"/>
                <a:cs typeface="Arial" panose="020B0604020202020204" pitchFamily="34" charset="0"/>
              </a:rPr>
              <a:t>FIRST NATIONS TREATY </a:t>
            </a:r>
          </a:p>
          <a:p>
            <a:pPr algn="ctr" eaLnBrk="1" hangingPunct="1"/>
            <a:r>
              <a:rPr lang="en-US" sz="6000" dirty="0">
                <a:solidFill>
                  <a:srgbClr val="92B624"/>
                </a:solidFill>
                <a:latin typeface="Arial" panose="020B0604020202020204" pitchFamily="34" charset="0"/>
                <a:cs typeface="Arial" panose="020B0604020202020204" pitchFamily="34" charset="0"/>
              </a:rPr>
              <a:t>MAKING</a:t>
            </a:r>
          </a:p>
        </p:txBody>
      </p:sp>
      <p:sp>
        <p:nvSpPr>
          <p:cNvPr id="6" name="TextBox 5"/>
          <p:cNvSpPr txBox="1"/>
          <p:nvPr/>
        </p:nvSpPr>
        <p:spPr>
          <a:xfrm>
            <a:off x="12679880" y="293324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pic>
        <p:nvPicPr>
          <p:cNvPr id="3" name="Picture Placeholder 2" descr="GrandePaix03_harangue_1701_fback_8moweb.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9" name="TextBox 8"/>
          <p:cNvSpPr txBox="1"/>
          <p:nvPr/>
        </p:nvSpPr>
        <p:spPr>
          <a:xfrm>
            <a:off x="290264" y="13083811"/>
            <a:ext cx="8163679" cy="707886"/>
          </a:xfrm>
          <a:prstGeom prst="rect">
            <a:avLst/>
          </a:prstGeom>
          <a:noFill/>
        </p:spPr>
        <p:txBody>
          <a:bodyPr wrap="square" rtlCol="0">
            <a:spAutoFit/>
          </a:bodyPr>
          <a:lstStyle/>
          <a:p>
            <a:r>
              <a:rPr lang="fr-FR" sz="2000" i="1" dirty="0">
                <a:solidFill>
                  <a:schemeClr val="bg1"/>
                </a:solidFill>
                <a:latin typeface="Arial"/>
                <a:cs typeface="Arial"/>
              </a:rPr>
              <a:t>The Great Peace Treaty of Montréal, </a:t>
            </a:r>
            <a:r>
              <a:rPr lang="fr-FR" sz="2000" dirty="0">
                <a:solidFill>
                  <a:schemeClr val="bg1"/>
                </a:solidFill>
                <a:latin typeface="Arial"/>
                <a:cs typeface="Arial"/>
              </a:rPr>
              <a:t>by Francis Back.</a:t>
            </a:r>
            <a:endParaRPr lang="en-CA" sz="2000" dirty="0">
              <a:solidFill>
                <a:schemeClr val="bg1"/>
              </a:solidFill>
              <a:latin typeface="Arial"/>
              <a:cs typeface="Arial"/>
            </a:endParaRPr>
          </a:p>
          <a:p>
            <a:endParaRPr lang="en-GB" sz="2000" dirty="0">
              <a:solidFill>
                <a:schemeClr val="bg1"/>
              </a:solidFill>
              <a:latin typeface="Arial"/>
              <a:cs typeface="Arial"/>
            </a:endParaRPr>
          </a:p>
        </p:txBody>
      </p:sp>
    </p:spTree>
    <p:extLst>
      <p:ext uri="{BB962C8B-B14F-4D97-AF65-F5344CB8AC3E}">
        <p14:creationId xmlns:p14="http://schemas.microsoft.com/office/powerpoint/2010/main" val="21617170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0786172-5A4A-1647-9C41-A4AD250B55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2" r="162"/>
          <a:stretch>
            <a:fillRect/>
          </a:stretch>
        </p:blipFill>
        <p:spPr>
          <a:xfrm>
            <a:off x="1" y="0"/>
            <a:ext cx="24377650" cy="9601200"/>
          </a:xfrm>
        </p:spPr>
      </p:pic>
      <p:sp>
        <p:nvSpPr>
          <p:cNvPr id="15363" name="TextBox 9"/>
          <p:cNvSpPr txBox="1">
            <a:spLocks noChangeArrowheads="1"/>
          </p:cNvSpPr>
          <p:nvPr/>
        </p:nvSpPr>
        <p:spPr bwMode="auto">
          <a:xfrm>
            <a:off x="3714991" y="9901846"/>
            <a:ext cx="175588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92B624"/>
                </a:solidFill>
                <a:latin typeface="Arial" panose="020B0604020202020204" pitchFamily="34" charset="0"/>
                <a:cs typeface="Arial" panose="020B0604020202020204" pitchFamily="34" charset="0"/>
              </a:rPr>
              <a:t>WHAT DO TREATIES REPRESENT IN CANADA?</a:t>
            </a:r>
          </a:p>
        </p:txBody>
      </p:sp>
      <p:sp>
        <p:nvSpPr>
          <p:cNvPr id="9" name="Rectangle 8"/>
          <p:cNvSpPr/>
          <p:nvPr/>
        </p:nvSpPr>
        <p:spPr>
          <a:xfrm>
            <a:off x="3302216" y="10825176"/>
            <a:ext cx="18670216" cy="1138773"/>
          </a:xfrm>
          <a:prstGeom prst="rect">
            <a:avLst/>
          </a:prstGeom>
        </p:spPr>
        <p:txBody>
          <a:bodyPr wrap="square">
            <a:spAutoFit/>
          </a:bodyPr>
          <a:lstStyle/>
          <a:p>
            <a:pPr marL="342900" indent="-342900">
              <a:buFont typeface="Arial"/>
              <a:buChar char="•"/>
            </a:pPr>
            <a:r>
              <a:rPr lang="en-US" altLang="en-US" sz="3400" dirty="0" smtClean="0">
                <a:latin typeface="Arial" panose="020B0604020202020204" pitchFamily="34" charset="0"/>
                <a:cs typeface="Arial" panose="020B0604020202020204" pitchFamily="34" charset="0"/>
              </a:rPr>
              <a:t>It </a:t>
            </a:r>
            <a:r>
              <a:rPr lang="en-US" altLang="en-US" sz="3400" dirty="0">
                <a:latin typeface="Arial" panose="020B0604020202020204" pitchFamily="34" charset="0"/>
                <a:cs typeface="Arial" panose="020B0604020202020204" pitchFamily="34" charset="0"/>
              </a:rPr>
              <a:t>is a legal agreement </a:t>
            </a:r>
            <a:r>
              <a:rPr lang="en-US" altLang="en-US" sz="3400" dirty="0" smtClean="0">
                <a:latin typeface="Arial" panose="020B0604020202020204" pitchFamily="34" charset="0"/>
                <a:cs typeface="Arial" panose="020B0604020202020204" pitchFamily="34" charset="0"/>
              </a:rPr>
              <a:t>between Federal Government and </a:t>
            </a:r>
            <a:r>
              <a:rPr lang="en-US" altLang="en-US" sz="3400" dirty="0">
                <a:latin typeface="Arial" panose="020B0604020202020204" pitchFamily="34" charset="0"/>
                <a:cs typeface="Arial" panose="020B0604020202020204" pitchFamily="34" charset="0"/>
              </a:rPr>
              <a:t>First Nation peoples</a:t>
            </a:r>
            <a:r>
              <a:rPr lang="en-US" altLang="en-US" sz="3400" dirty="0" smtClean="0">
                <a:latin typeface="Arial" panose="020B0604020202020204" pitchFamily="34" charset="0"/>
                <a:cs typeface="Arial" panose="020B0604020202020204" pitchFamily="34" charset="0"/>
              </a:rPr>
              <a:t>, negotiating rights, recognized </a:t>
            </a:r>
            <a:r>
              <a:rPr lang="en-US" altLang="en-US" sz="3400" dirty="0">
                <a:latin typeface="Arial" panose="020B0604020202020204" pitchFamily="34" charset="0"/>
                <a:cs typeface="Arial" panose="020B0604020202020204" pitchFamily="34" charset="0"/>
              </a:rPr>
              <a:t>by the supreme Court of Canada</a:t>
            </a:r>
            <a:r>
              <a:rPr lang="en-US" altLang="en-US" sz="3400" dirty="0" smtClean="0">
                <a:latin typeface="Arial" panose="020B0604020202020204" pitchFamily="34" charset="0"/>
                <a:cs typeface="Arial" panose="020B0604020202020204" pitchFamily="34" charset="0"/>
              </a:rPr>
              <a:t>.</a:t>
            </a:r>
            <a:endParaRPr lang="en-US" altLang="en-US" sz="3400" dirty="0">
              <a:latin typeface="Arial" panose="020B0604020202020204" pitchFamily="34" charset="0"/>
              <a:cs typeface="Arial" panose="020B0604020202020204" pitchFamily="34" charset="0"/>
            </a:endParaRPr>
          </a:p>
        </p:txBody>
      </p:sp>
      <p:sp>
        <p:nvSpPr>
          <p:cNvPr id="5" name="TextBox 4"/>
          <p:cNvSpPr txBox="1"/>
          <p:nvPr/>
        </p:nvSpPr>
        <p:spPr>
          <a:xfrm>
            <a:off x="261752" y="8930318"/>
            <a:ext cx="7619433" cy="400110"/>
          </a:xfrm>
          <a:prstGeom prst="rect">
            <a:avLst/>
          </a:prstGeom>
          <a:noFill/>
        </p:spPr>
        <p:txBody>
          <a:bodyPr wrap="square" rtlCol="0">
            <a:spAutoFit/>
          </a:bodyPr>
          <a:lstStyle/>
          <a:p>
            <a:r>
              <a:rPr lang="en-US" sz="2000" dirty="0">
                <a:solidFill>
                  <a:srgbClr val="FFFFFF"/>
                </a:solidFill>
                <a:latin typeface="Arial"/>
                <a:cs typeface="Arial"/>
              </a:rPr>
              <a:t>Meeting for Treaty 6 (1876) </a:t>
            </a:r>
            <a:endParaRPr lang="en-GB" sz="2000" dirty="0">
              <a:solidFill>
                <a:srgbClr val="FFFFFF"/>
              </a:solidFill>
              <a:latin typeface="Arial"/>
              <a:cs typeface="Arial"/>
            </a:endParaRPr>
          </a:p>
        </p:txBody>
      </p:sp>
    </p:spTree>
    <p:extLst>
      <p:ext uri="{BB962C8B-B14F-4D97-AF65-F5344CB8AC3E}">
        <p14:creationId xmlns:p14="http://schemas.microsoft.com/office/powerpoint/2010/main" val="24334387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GrandePaix03_harangue_1701_fback_8moweb.jpg"/>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pic>
        <p:nvPicPr>
          <p:cNvPr id="13" name="Picture Placeholder 12" descr="na-448-6_2.jpg"/>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p:pic>
      <p:pic>
        <p:nvPicPr>
          <p:cNvPr id="14" name="Picture Placeholder 13" descr="e000009998_s1-v8-1000x846.jpg"/>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p:pic>
      <p:sp>
        <p:nvSpPr>
          <p:cNvPr id="6" name="TextBox 12"/>
          <p:cNvSpPr txBox="1">
            <a:spLocks noChangeArrowheads="1"/>
          </p:cNvSpPr>
          <p:nvPr/>
        </p:nvSpPr>
        <p:spPr bwMode="auto">
          <a:xfrm>
            <a:off x="6693757" y="1432010"/>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92B624"/>
                </a:solidFill>
                <a:latin typeface="Arial" panose="020B0604020202020204" pitchFamily="34" charset="0"/>
                <a:cs typeface="Arial" panose="020B0604020202020204" pitchFamily="34" charset="0"/>
              </a:rPr>
              <a:t>TYPES OF TREATIES</a:t>
            </a:r>
          </a:p>
        </p:txBody>
      </p:sp>
      <p:sp>
        <p:nvSpPr>
          <p:cNvPr id="7" name="TextBox 6"/>
          <p:cNvSpPr txBox="1"/>
          <p:nvPr/>
        </p:nvSpPr>
        <p:spPr>
          <a:xfrm>
            <a:off x="7303357" y="108279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WE ARE ALL TREATY PEOPLE</a:t>
            </a:r>
          </a:p>
        </p:txBody>
      </p:sp>
      <p:sp>
        <p:nvSpPr>
          <p:cNvPr id="8" name="Rectangle 7"/>
          <p:cNvSpPr/>
          <p:nvPr/>
        </p:nvSpPr>
        <p:spPr>
          <a:xfrm>
            <a:off x="5694811" y="4979085"/>
            <a:ext cx="6891630" cy="646331"/>
          </a:xfrm>
          <a:prstGeom prst="rect">
            <a:avLst/>
          </a:prstGeom>
        </p:spPr>
        <p:txBody>
          <a:bodyPr wrap="none">
            <a:spAutoFit/>
          </a:bodyPr>
          <a:lstStyle/>
          <a:p>
            <a:pPr marL="457200" indent="-457200">
              <a:buFont typeface="+mj-lt"/>
              <a:buAutoNum type="arabicPeriod"/>
            </a:pPr>
            <a:r>
              <a:rPr lang="en-US" altLang="en-US" dirty="0">
                <a:latin typeface="Arial" panose="020B0604020202020204" pitchFamily="34" charset="0"/>
                <a:cs typeface="Arial" panose="020B0604020202020204" pitchFamily="34" charset="0"/>
              </a:rPr>
              <a:t>Peace and Friendship Treaties</a:t>
            </a:r>
          </a:p>
        </p:txBody>
      </p:sp>
      <p:sp>
        <p:nvSpPr>
          <p:cNvPr id="9" name="Rectangle 8"/>
          <p:cNvSpPr/>
          <p:nvPr/>
        </p:nvSpPr>
        <p:spPr>
          <a:xfrm>
            <a:off x="5694811" y="9646335"/>
            <a:ext cx="5059423" cy="1200329"/>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2. Post-Confederation </a:t>
            </a:r>
          </a:p>
          <a:p>
            <a:r>
              <a:rPr lang="en-US" altLang="en-US" dirty="0">
                <a:latin typeface="Arial" panose="020B0604020202020204" pitchFamily="34" charset="0"/>
                <a:cs typeface="Arial" panose="020B0604020202020204" pitchFamily="34" charset="0"/>
              </a:rPr>
              <a:t>    (Numbered) Treaties</a:t>
            </a:r>
          </a:p>
        </p:txBody>
      </p:sp>
      <p:sp>
        <p:nvSpPr>
          <p:cNvPr id="10" name="Rectangle 9"/>
          <p:cNvSpPr/>
          <p:nvPr/>
        </p:nvSpPr>
        <p:spPr>
          <a:xfrm>
            <a:off x="16777557" y="4979085"/>
            <a:ext cx="6240861" cy="646331"/>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3. Pre-Confederation Treaties</a:t>
            </a:r>
          </a:p>
        </p:txBody>
      </p:sp>
      <p:sp>
        <p:nvSpPr>
          <p:cNvPr id="11" name="Rectangle 10"/>
          <p:cNvSpPr/>
          <p:nvPr/>
        </p:nvSpPr>
        <p:spPr>
          <a:xfrm>
            <a:off x="16777557" y="9646335"/>
            <a:ext cx="4033751" cy="646331"/>
          </a:xfrm>
          <a:prstGeom prst="rect">
            <a:avLst/>
          </a:prstGeom>
        </p:spPr>
        <p:txBody>
          <a:bodyPr wrap="none">
            <a:spAutoFit/>
          </a:bodyPr>
          <a:lstStyle/>
          <a:p>
            <a:r>
              <a:rPr lang="en-US" altLang="en-US" dirty="0">
                <a:latin typeface="Arial" panose="020B0604020202020204" pitchFamily="34" charset="0"/>
                <a:cs typeface="Arial" panose="020B0604020202020204" pitchFamily="34" charset="0"/>
              </a:rPr>
              <a:t>4. Modern Treaties</a:t>
            </a:r>
          </a:p>
        </p:txBody>
      </p:sp>
      <p:pic>
        <p:nvPicPr>
          <p:cNvPr id="3" name="Picture Placeholder 2" descr="06963606.jpg"/>
          <p:cNvPicPr>
            <a:picLocks noGrp="1" noChangeAspect="1"/>
          </p:cNvPicPr>
          <p:nvPr>
            <p:ph type="pic" sz="quarter" idx="17"/>
          </p:nvPr>
        </p:nvPicPr>
        <p:blipFill rotWithShape="1">
          <a:blip r:embed="rId6" cstate="print">
            <a:extLst>
              <a:ext uri="{28A0092B-C50C-407E-A947-70E740481C1C}">
                <a14:useLocalDpi xmlns:a14="http://schemas.microsoft.com/office/drawing/2010/main"/>
              </a:ext>
            </a:extLst>
          </a:blip>
          <a:srcRect b="-4"/>
          <a:stretch/>
        </p:blipFill>
        <p:spPr>
          <a:xfrm>
            <a:off x="13441363" y="8578850"/>
            <a:ext cx="2362200" cy="2362200"/>
          </a:xfrm>
        </p:spPr>
      </p:pic>
    </p:spTree>
    <p:extLst>
      <p:ext uri="{BB962C8B-B14F-4D97-AF65-F5344CB8AC3E}">
        <p14:creationId xmlns:p14="http://schemas.microsoft.com/office/powerpoint/2010/main" val="15937713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E1486E-4B3A-C14F-88E1-6AF75D1AE3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3" name="Rectangle 2"/>
          <p:cNvSpPr/>
          <p:nvPr/>
        </p:nvSpPr>
        <p:spPr>
          <a:xfrm>
            <a:off x="2354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9220" name="TextBox 13"/>
          <p:cNvSpPr txBox="1">
            <a:spLocks noChangeArrowheads="1"/>
          </p:cNvSpPr>
          <p:nvPr/>
        </p:nvSpPr>
        <p:spPr bwMode="auto">
          <a:xfrm>
            <a:off x="1289657" y="1390650"/>
            <a:ext cx="2179835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800" dirty="0">
                <a:solidFill>
                  <a:srgbClr val="92B624"/>
                </a:solidFill>
                <a:latin typeface="Arial" panose="020B0604020202020204" pitchFamily="34" charset="0"/>
                <a:cs typeface="Arial" panose="020B0604020202020204" pitchFamily="34" charset="0"/>
              </a:rPr>
              <a:t>CHARACTERISTICS OF A VALID TREATY</a:t>
            </a:r>
          </a:p>
        </p:txBody>
      </p:sp>
      <p:grpSp>
        <p:nvGrpSpPr>
          <p:cNvPr id="9223" name="Group 8"/>
          <p:cNvGrpSpPr>
            <a:grpSpLocks/>
          </p:cNvGrpSpPr>
          <p:nvPr/>
        </p:nvGrpSpPr>
        <p:grpSpPr bwMode="auto">
          <a:xfrm>
            <a:off x="2443360" y="4703496"/>
            <a:ext cx="9595833" cy="1200329"/>
            <a:chOff x="2705292" y="4309398"/>
            <a:chExt cx="8966528" cy="1200895"/>
          </a:xfrm>
        </p:grpSpPr>
        <p:sp>
          <p:nvSpPr>
            <p:cNvPr id="9224" name="TextBox 10"/>
            <p:cNvSpPr txBox="1">
              <a:spLocks noChangeArrowheads="1"/>
            </p:cNvSpPr>
            <p:nvPr/>
          </p:nvSpPr>
          <p:spPr bwMode="auto">
            <a:xfrm>
              <a:off x="3530773" y="4309398"/>
              <a:ext cx="8141047" cy="1200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ltLang="en-US" dirty="0">
                  <a:solidFill>
                    <a:srgbClr val="92B624"/>
                  </a:solidFill>
                  <a:latin typeface="Arial" panose="020B0604020202020204" pitchFamily="34" charset="0"/>
                  <a:cs typeface="Arial" panose="020B0604020202020204" pitchFamily="34" charset="0"/>
                </a:rPr>
                <a:t>Parties:  </a:t>
              </a:r>
              <a:r>
                <a:rPr lang="en-US" altLang="en-US" dirty="0">
                  <a:solidFill>
                    <a:schemeClr val="bg1"/>
                  </a:solidFill>
                  <a:latin typeface="Arial" panose="020B0604020202020204" pitchFamily="34" charset="0"/>
                  <a:cs typeface="Arial" panose="020B0604020202020204" pitchFamily="34" charset="0"/>
                </a:rPr>
                <a:t>Crown/First Nation</a:t>
              </a:r>
            </a:p>
            <a:p>
              <a:pPr eaLnBrk="1" hangingPunct="1"/>
              <a:endParaRPr lang="en-US" dirty="0">
                <a:solidFill>
                  <a:schemeClr val="bg1"/>
                </a:solidFill>
                <a:latin typeface="Montserrat" charset="0"/>
                <a:cs typeface="Montserrat" charset="0"/>
              </a:endParaRP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 name="Group 8"/>
          <p:cNvGrpSpPr>
            <a:grpSpLocks/>
          </p:cNvGrpSpPr>
          <p:nvPr/>
        </p:nvGrpSpPr>
        <p:grpSpPr bwMode="auto">
          <a:xfrm>
            <a:off x="2443361" y="6226531"/>
            <a:ext cx="19063419" cy="1144929"/>
            <a:chOff x="2705292" y="4309398"/>
            <a:chExt cx="17813219" cy="1145469"/>
          </a:xfrm>
        </p:grpSpPr>
        <p:sp>
          <p:nvSpPr>
            <p:cNvPr id="16" name="TextBox 10"/>
            <p:cNvSpPr txBox="1">
              <a:spLocks noChangeArrowheads="1"/>
            </p:cNvSpPr>
            <p:nvPr/>
          </p:nvSpPr>
          <p:spPr bwMode="auto">
            <a:xfrm>
              <a:off x="3530773" y="4309398"/>
              <a:ext cx="16987738"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Agency:  </a:t>
              </a:r>
              <a:r>
                <a:rPr lang="en-US" altLang="en-US" dirty="0">
                  <a:solidFill>
                    <a:schemeClr val="bg1"/>
                  </a:solidFill>
                  <a:latin typeface="Arial" panose="020B0604020202020204" pitchFamily="34" charset="0"/>
                  <a:cs typeface="Arial" panose="020B0604020202020204" pitchFamily="34" charset="0"/>
                </a:rPr>
                <a:t>Whoever signs the treaty must have authority to bind the parties.</a:t>
              </a:r>
            </a:p>
            <a:p>
              <a:pPr eaLnBrk="1" hangingPunct="1"/>
              <a:endParaRPr lang="en-US" dirty="0">
                <a:solidFill>
                  <a:schemeClr val="bg1"/>
                </a:solidFill>
                <a:latin typeface="Arial" panose="020B0604020202020204" pitchFamily="34" charset="0"/>
                <a:cs typeface="Arial" panose="020B0604020202020204" pitchFamily="34" charset="0"/>
              </a:endParaRPr>
            </a:p>
          </p:txBody>
        </p:sp>
        <p:sp>
          <p:nvSpPr>
            <p:cNvPr id="17"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 name="Group 8"/>
          <p:cNvGrpSpPr>
            <a:grpSpLocks/>
          </p:cNvGrpSpPr>
          <p:nvPr/>
        </p:nvGrpSpPr>
        <p:grpSpPr bwMode="auto">
          <a:xfrm>
            <a:off x="2443360" y="7715885"/>
            <a:ext cx="19063419" cy="1144929"/>
            <a:chOff x="2705292" y="4309398"/>
            <a:chExt cx="17813220" cy="1145469"/>
          </a:xfrm>
        </p:grpSpPr>
        <p:sp>
          <p:nvSpPr>
            <p:cNvPr id="23" name="TextBox 10"/>
            <p:cNvSpPr txBox="1">
              <a:spLocks noChangeArrowheads="1"/>
            </p:cNvSpPr>
            <p:nvPr/>
          </p:nvSpPr>
          <p:spPr bwMode="auto">
            <a:xfrm>
              <a:off x="3530773" y="4309398"/>
              <a:ext cx="16987739"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Intention:  </a:t>
              </a:r>
              <a:r>
                <a:rPr lang="en-US" altLang="en-US" dirty="0">
                  <a:solidFill>
                    <a:srgbClr val="FFFFFF"/>
                  </a:solidFill>
                  <a:latin typeface="Arial" panose="020B0604020202020204" pitchFamily="34" charset="0"/>
                  <a:cs typeface="Arial" panose="020B0604020202020204" pitchFamily="34" charset="0"/>
                </a:rPr>
                <a:t>Parties must intend to create legally binding obligations</a:t>
              </a:r>
              <a:r>
                <a:rPr lang="en-US" altLang="en-US" dirty="0">
                  <a:latin typeface="Arial" panose="020B0604020202020204" pitchFamily="34" charset="0"/>
                  <a:cs typeface="Arial" panose="020B0604020202020204" pitchFamily="34" charset="0"/>
                </a:rPr>
                <a:t>.</a:t>
              </a:r>
            </a:p>
            <a:p>
              <a:pPr eaLnBrk="1" hangingPunct="1"/>
              <a:endParaRPr lang="en-US" dirty="0">
                <a:solidFill>
                  <a:schemeClr val="bg1"/>
                </a:solidFill>
                <a:latin typeface="Montserrat" charset="0"/>
                <a:cs typeface="Montserrat" charset="0"/>
              </a:endParaRPr>
            </a:p>
          </p:txBody>
        </p:sp>
        <p:sp>
          <p:nvSpPr>
            <p:cNvPr id="24"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5" name="Group 8"/>
          <p:cNvGrpSpPr>
            <a:grpSpLocks/>
          </p:cNvGrpSpPr>
          <p:nvPr/>
        </p:nvGrpSpPr>
        <p:grpSpPr bwMode="auto">
          <a:xfrm>
            <a:off x="2443359" y="9127183"/>
            <a:ext cx="19063420" cy="1144929"/>
            <a:chOff x="2705292" y="4309398"/>
            <a:chExt cx="17813221" cy="1145469"/>
          </a:xfrm>
        </p:grpSpPr>
        <p:sp>
          <p:nvSpPr>
            <p:cNvPr id="26" name="TextBox 10"/>
            <p:cNvSpPr txBox="1">
              <a:spLocks noChangeArrowheads="1"/>
            </p:cNvSpPr>
            <p:nvPr/>
          </p:nvSpPr>
          <p:spPr bwMode="auto">
            <a:xfrm>
              <a:off x="3530773" y="4309398"/>
              <a:ext cx="16987740"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Consideration:  </a:t>
              </a:r>
              <a:r>
                <a:rPr lang="en-US" altLang="en-US" dirty="0">
                  <a:solidFill>
                    <a:srgbClr val="FFFFFF"/>
                  </a:solidFill>
                  <a:latin typeface="Arial" panose="020B0604020202020204" pitchFamily="34" charset="0"/>
                  <a:cs typeface="Arial" panose="020B0604020202020204" pitchFamily="34" charset="0"/>
                </a:rPr>
                <a:t>Obligations by both sides to fulfill.</a:t>
              </a:r>
            </a:p>
            <a:p>
              <a:pPr eaLnBrk="1" hangingPunct="1"/>
              <a:endParaRPr lang="en-US" dirty="0">
                <a:solidFill>
                  <a:schemeClr val="bg1"/>
                </a:solidFill>
                <a:latin typeface="Montserrat" charset="0"/>
                <a:cs typeface="Montserrat" charset="0"/>
              </a:endParaRPr>
            </a:p>
          </p:txBody>
        </p:sp>
        <p:sp>
          <p:nvSpPr>
            <p:cNvPr id="27"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8" name="Group 8"/>
          <p:cNvGrpSpPr>
            <a:grpSpLocks/>
          </p:cNvGrpSpPr>
          <p:nvPr/>
        </p:nvGrpSpPr>
        <p:grpSpPr bwMode="auto">
          <a:xfrm>
            <a:off x="2443361" y="10566069"/>
            <a:ext cx="19063420" cy="1144929"/>
            <a:chOff x="2705292" y="4309398"/>
            <a:chExt cx="17813221" cy="1145469"/>
          </a:xfrm>
        </p:grpSpPr>
        <p:sp>
          <p:nvSpPr>
            <p:cNvPr id="29" name="TextBox 10"/>
            <p:cNvSpPr txBox="1">
              <a:spLocks noChangeArrowheads="1"/>
            </p:cNvSpPr>
            <p:nvPr/>
          </p:nvSpPr>
          <p:spPr bwMode="auto">
            <a:xfrm>
              <a:off x="3530773" y="4309398"/>
              <a:ext cx="16987740" cy="114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90000"/>
                </a:lnSpc>
              </a:pPr>
              <a:r>
                <a:rPr lang="en-US" altLang="en-US" dirty="0">
                  <a:solidFill>
                    <a:srgbClr val="92B624"/>
                  </a:solidFill>
                  <a:latin typeface="Arial" panose="020B0604020202020204" pitchFamily="34" charset="0"/>
                  <a:cs typeface="Arial" panose="020B0604020202020204" pitchFamily="34" charset="0"/>
                </a:rPr>
                <a:t>Formality:  </a:t>
              </a:r>
              <a:r>
                <a:rPr lang="en-US" altLang="en-US" dirty="0">
                  <a:solidFill>
                    <a:schemeClr val="bg1"/>
                  </a:solidFill>
                  <a:latin typeface="Arial" panose="020B0604020202020204" pitchFamily="34" charset="0"/>
                  <a:cs typeface="Arial" panose="020B0604020202020204" pitchFamily="34" charset="0"/>
                </a:rPr>
                <a:t>A measure of solemnity (seriousness) to the signing and intent</a:t>
              </a:r>
              <a:r>
                <a:rPr lang="en-US" altLang="en-US" dirty="0">
                  <a:latin typeface="Arial" panose="020B0604020202020204" pitchFamily="34" charset="0"/>
                  <a:cs typeface="Arial" panose="020B0604020202020204" pitchFamily="34" charset="0"/>
                </a:rPr>
                <a:t>.</a:t>
              </a:r>
            </a:p>
            <a:p>
              <a:pPr eaLnBrk="1" hangingPunct="1"/>
              <a:endParaRPr lang="en-US" dirty="0">
                <a:solidFill>
                  <a:schemeClr val="bg1"/>
                </a:solidFill>
                <a:latin typeface="Montserrat" charset="0"/>
                <a:cs typeface="Montserrat" charset="0"/>
              </a:endParaRPr>
            </a:p>
          </p:txBody>
        </p:sp>
        <p:sp>
          <p:nvSpPr>
            <p:cNvPr id="30"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 name="Rectangle 1"/>
          <p:cNvSpPr/>
          <p:nvPr/>
        </p:nvSpPr>
        <p:spPr>
          <a:xfrm>
            <a:off x="20677519" y="13000222"/>
            <a:ext cx="3329682" cy="400110"/>
          </a:xfrm>
          <a:prstGeom prst="rect">
            <a:avLst/>
          </a:prstGeom>
        </p:spPr>
        <p:txBody>
          <a:bodyPr wrap="none">
            <a:spAutoFit/>
          </a:bodyPr>
          <a:lstStyle/>
          <a:p>
            <a:r>
              <a:rPr lang="en-US" sz="2000" dirty="0">
                <a:solidFill>
                  <a:srgbClr val="FFFFFF"/>
                </a:solidFill>
                <a:latin typeface="Calibri Light"/>
              </a:rPr>
              <a:t>Two Row Wampum Treaty Belt </a:t>
            </a:r>
            <a:endParaRPr lang="en-GB" sz="2000" dirty="0">
              <a:solidFill>
                <a:srgbClr val="FFFFFF"/>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aty_Ma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5778" y="0"/>
            <a:ext cx="18288000" cy="13716000"/>
          </a:xfrm>
          <a:prstGeom prst="rect">
            <a:avLst/>
          </a:prstGeom>
        </p:spPr>
      </p:pic>
    </p:spTree>
    <p:extLst>
      <p:ext uri="{BB962C8B-B14F-4D97-AF65-F5344CB8AC3E}">
        <p14:creationId xmlns:p14="http://schemas.microsoft.com/office/powerpoint/2010/main" val="1017698380"/>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34757</TotalTime>
  <Words>1509</Words>
  <Application>Microsoft Office PowerPoint</Application>
  <PresentationFormat>Custom</PresentationFormat>
  <Paragraphs>147</Paragraphs>
  <Slides>17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ＭＳ Ｐゴシック</vt:lpstr>
      <vt:lpstr>Arial</vt:lpstr>
      <vt:lpstr>Arial Black</vt:lpstr>
      <vt:lpstr>Arial Unicode MS</vt:lpstr>
      <vt:lpstr>Calibri</vt:lpstr>
      <vt:lpstr>Calibri Light</vt:lpstr>
      <vt:lpstr>Georgia</vt:lpstr>
      <vt:lpstr>Gill Sans</vt:lpstr>
      <vt:lpstr>Lato Light</vt:lpstr>
      <vt:lpstr>Montserrat</vt:lpstr>
      <vt:lpstr>Montserrat Hairline</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Standring, Jonathan (ASD-S)</cp:lastModifiedBy>
  <cp:revision>6496</cp:revision>
  <dcterms:created xsi:type="dcterms:W3CDTF">2014-11-12T21:47:38Z</dcterms:created>
  <dcterms:modified xsi:type="dcterms:W3CDTF">2018-11-01T00:55:55Z</dcterms:modified>
  <cp:category/>
</cp:coreProperties>
</file>